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1" r:id="rId3"/>
  </p:sldMasterIdLst>
  <p:notesMasterIdLst>
    <p:notesMasterId r:id="rId21"/>
  </p:notesMasterIdLst>
  <p:sldIdLst>
    <p:sldId id="256" r:id="rId4"/>
    <p:sldId id="277" r:id="rId5"/>
    <p:sldId id="278" r:id="rId6"/>
    <p:sldId id="290" r:id="rId7"/>
    <p:sldId id="280" r:id="rId8"/>
    <p:sldId id="285" r:id="rId9"/>
    <p:sldId id="291" r:id="rId10"/>
    <p:sldId id="281" r:id="rId11"/>
    <p:sldId id="288" r:id="rId12"/>
    <p:sldId id="292" r:id="rId13"/>
    <p:sldId id="306" r:id="rId14"/>
    <p:sldId id="282" r:id="rId15"/>
    <p:sldId id="283" r:id="rId16"/>
    <p:sldId id="307" r:id="rId17"/>
    <p:sldId id="308" r:id="rId18"/>
    <p:sldId id="279" r:id="rId19"/>
    <p:sldId id="276" r:id="rId20"/>
  </p:sldIdLst>
  <p:sldSz cx="12192000" cy="6858000"/>
  <p:notesSz cx="6858000" cy="9144000"/>
  <p:embeddedFontLst>
    <p:embeddedFont>
      <p:font typeface="思源黑体 CN Regular" panose="020B0500000000000000" pitchFamily="34" charset="-122"/>
      <p:regular r:id="rId25"/>
    </p:embeddedFont>
    <p:embeddedFont>
      <p:font typeface="思源黑体 CN Heavy" panose="020B0A00000000000000" pitchFamily="34" charset="-122"/>
      <p:bold r:id="rId26"/>
    </p:embeddedFont>
    <p:embeddedFont>
      <p:font typeface="等线" panose="02010600030101010101" charset="-122"/>
      <p:regular r:id="rId27"/>
    </p:embeddedFont>
  </p:embeddedFontLst>
  <p:custDataLst>
    <p:tags r:id="rId2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57" userDrawn="1">
          <p15:clr>
            <a:srgbClr val="A4A3A4"/>
          </p15:clr>
        </p15:guide>
        <p15:guide id="2" pos="382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86D8A"/>
    <a:srgbClr val="B2BECE"/>
    <a:srgbClr val="425166"/>
    <a:srgbClr val="C5E2FB"/>
    <a:srgbClr val="EAED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showGuides="1">
      <p:cViewPr>
        <p:scale>
          <a:sx n="50" d="100"/>
          <a:sy n="50" d="100"/>
        </p:scale>
        <p:origin x="556" y="440"/>
      </p:cViewPr>
      <p:guideLst>
        <p:guide orient="horz" pos="2257"/>
        <p:guide pos="382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8" Type="http://schemas.openxmlformats.org/officeDocument/2006/relationships/tags" Target="tags/tag28.xml"/><Relationship Id="rId27" Type="http://schemas.openxmlformats.org/officeDocument/2006/relationships/font" Target="fonts/font3.fntdata"/><Relationship Id="rId26" Type="http://schemas.openxmlformats.org/officeDocument/2006/relationships/font" Target="fonts/font2.fntdata"/><Relationship Id="rId25" Type="http://schemas.openxmlformats.org/officeDocument/2006/relationships/font" Target="fonts/font1.fntdata"/><Relationship Id="rId24" Type="http://schemas.openxmlformats.org/officeDocument/2006/relationships/tableStyles" Target="tableStyles.xml"/><Relationship Id="rId23" Type="http://schemas.openxmlformats.org/officeDocument/2006/relationships/viewProps" Target="viewProps.xml"/><Relationship Id="rId22" Type="http://schemas.openxmlformats.org/officeDocument/2006/relationships/presProps" Target="presProps.xml"/><Relationship Id="rId21" Type="http://schemas.openxmlformats.org/officeDocument/2006/relationships/notesMaster" Target="notesMasters/notesMaster1.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dirty="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黑体 CN Regular" panose="020B0500000000000000" pitchFamily="34" charset="-122"/>
                <a:ea typeface="思源黑体 CN Regular" panose="020B0500000000000000" pitchFamily="34" charset="-122"/>
              </a:defRPr>
            </a:lvl1pPr>
          </a:lstStyle>
          <a:p>
            <a:fld id="{6CE774E2-04A6-4F9A-9532-36AEAD814D53}" type="datetimeFigureOut">
              <a:rPr lang="zh-CN" altLang="en-US" smtClean="0"/>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dirty="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黑体 CN Regular" panose="020B0500000000000000" pitchFamily="34" charset="-122"/>
                <a:ea typeface="思源黑体 CN Regular" panose="020B0500000000000000" pitchFamily="34" charset="-122"/>
              </a:defRPr>
            </a:lvl1pPr>
          </a:lstStyle>
          <a:p>
            <a:endParaRPr lang="zh-CN" altLang="en-US" dirty="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黑体 CN Regular" panose="020B0500000000000000" pitchFamily="34" charset="-122"/>
                <a:ea typeface="思源黑体 CN Regular" panose="020B0500000000000000" pitchFamily="34" charset="-122"/>
              </a:defRPr>
            </a:lvl1pPr>
          </a:lstStyle>
          <a:p>
            <a:fld id="{CC114A97-756F-4047-B38C-6E403C694B8D}" type="slidenum">
              <a:rPr lang="zh-CN" altLang="en-US" smtClean="0"/>
            </a:fld>
            <a:endParaRPr lang="zh-CN" altLang="en-US" dirty="0"/>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1pPr>
    <a:lvl2pPr marL="4572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2pPr>
    <a:lvl3pPr marL="9144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3pPr>
    <a:lvl4pPr marL="13716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4pPr>
    <a:lvl5pPr marL="1828800" algn="l" defTabSz="914400" rtl="0" eaLnBrk="1" latinLnBrk="0" hangingPunct="1">
      <a:defRPr sz="1200" kern="1200">
        <a:solidFill>
          <a:schemeClr val="tx1"/>
        </a:solidFill>
        <a:latin typeface="思源黑体 CN Regular" panose="020B0500000000000000" pitchFamily="34" charset="-122"/>
        <a:ea typeface="思源黑体 CN Regular" panose="020B0500000000000000"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330" y="1429385"/>
            <a:ext cx="10968355" cy="381635"/>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单击此处编辑副标题</a:t>
            </a:r>
            <a:endParaRPr lang="en-US" altLang="zh-CN" dirty="0"/>
          </a:p>
        </p:txBody>
      </p:sp>
      <p:sp>
        <p:nvSpPr>
          <p:cNvPr id="7" name="日期占位符 6"/>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5"/>
            </p:custDataLst>
          </p:nvPr>
        </p:nvSpPr>
        <p:spPr/>
        <p:txBody>
          <a:bodyPr/>
          <a:lstStyle/>
          <a:p>
            <a:endParaRPr lang="zh-CN" altLang="en-US"/>
          </a:p>
        </p:txBody>
      </p:sp>
      <p:sp>
        <p:nvSpPr>
          <p:cNvPr id="9" name="灯片编号占位符 8"/>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330" y="1429385"/>
            <a:ext cx="10968355" cy="381635"/>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单击此处编辑副标题</a:t>
            </a:r>
            <a:endParaRPr lang="en-US" altLang="zh-CN" dirty="0"/>
          </a:p>
        </p:txBody>
      </p:sp>
      <p:sp>
        <p:nvSpPr>
          <p:cNvPr id="7" name="日期占位符 6"/>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5"/>
            </p:custDataLst>
          </p:nvPr>
        </p:nvSpPr>
        <p:spPr/>
        <p:txBody>
          <a:bodyPr/>
          <a:lstStyle/>
          <a:p>
            <a:endParaRPr lang="zh-CN" altLang="en-US"/>
          </a:p>
        </p:txBody>
      </p:sp>
      <p:sp>
        <p:nvSpPr>
          <p:cNvPr id="9" name="灯片编号占位符 8"/>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037E1ED-FDD1-4C94-84FB-A0919848BE3A}"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13AE71B-30B2-41CF-99E9-44AC8F8AB943}"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image" Target="../media/image1.jpeg"/><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1.xml"/><Relationship Id="rId8" Type="http://schemas.openxmlformats.org/officeDocument/2006/relationships/slideLayout" Target="../slideLayouts/slideLayout20.xml"/><Relationship Id="rId7" Type="http://schemas.openxmlformats.org/officeDocument/2006/relationships/slideLayout" Target="../slideLayouts/slideLayout19.xml"/><Relationship Id="rId6" Type="http://schemas.openxmlformats.org/officeDocument/2006/relationships/slideLayout" Target="../slideLayouts/slideLayout18.xml"/><Relationship Id="rId5" Type="http://schemas.openxmlformats.org/officeDocument/2006/relationships/slideLayout" Target="../slideLayouts/slideLayout17.xml"/><Relationship Id="rId4" Type="http://schemas.openxmlformats.org/officeDocument/2006/relationships/slideLayout" Target="../slideLayouts/slideLayout16.xml"/><Relationship Id="rId3" Type="http://schemas.openxmlformats.org/officeDocument/2006/relationships/slideLayout" Target="../slideLayouts/slideLayout15.xml"/><Relationship Id="rId2" Type="http://schemas.openxmlformats.org/officeDocument/2006/relationships/slideLayout" Target="../slideLayouts/slideLayout14.xml"/><Relationship Id="rId14" Type="http://schemas.openxmlformats.org/officeDocument/2006/relationships/theme" Target="../theme/theme2.xml"/><Relationship Id="rId13" Type="http://schemas.openxmlformats.org/officeDocument/2006/relationships/image" Target="../media/image1.jpeg"/><Relationship Id="rId12" Type="http://schemas.openxmlformats.org/officeDocument/2006/relationships/slideLayout" Target="../slideLayouts/slideLayout24.xml"/><Relationship Id="rId11" Type="http://schemas.openxmlformats.org/officeDocument/2006/relationships/slideLayout" Target="../slideLayouts/slideLayout23.xml"/><Relationship Id="rId10" Type="http://schemas.openxmlformats.org/officeDocument/2006/relationships/slideLayout" Target="../slideLayouts/slideLayout22.xml"/><Relationship Id="rId1" Type="http://schemas.openxmlformats.org/officeDocument/2006/relationships/slideLayout" Target="../slideLayouts/slideLayout1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0"/>
            <a:lum/>
          </a:blip>
          <a:srcRect/>
          <a:stretch>
            <a:fillRect l="-6000" r="-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fld id="{2037E1ED-FDD1-4C94-84FB-A0919848BE3A}"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fld id="{C13AE71B-30B2-41CF-99E9-44AC8F8AB943}"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Regular" panose="020B05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Regular" panose="020B0500000000000000" pitchFamily="34" charset="-122"/>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Regular" panose="020B0500000000000000" pitchFamily="34" charset="-122"/>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Regular" panose="020B0500000000000000" pitchFamily="34" charset="-122"/>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pitchFamily="34" charset="-122"/>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pitchFamily="34" charset="-122"/>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60000"/>
            <a:lum/>
          </a:blip>
          <a:srcRect/>
          <a:stretch>
            <a:fillRect l="-6000" r="-6000"/>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dirty="0"/>
              <a:t>单击此处编辑母版标题样式</a:t>
            </a:r>
            <a:endParaRPr lang="zh-CN" altLang="en-US" dirty="0"/>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dirty="0"/>
              <a:t>单击此处编辑母版文本样式</a:t>
            </a:r>
            <a:endParaRPr lang="zh-CN" altLang="en-US" dirty="0"/>
          </a:p>
          <a:p>
            <a:pPr lvl="1"/>
            <a:r>
              <a:rPr lang="zh-CN" altLang="en-US" dirty="0"/>
              <a:t>二级</a:t>
            </a:r>
            <a:endParaRPr lang="zh-CN" altLang="en-US" dirty="0"/>
          </a:p>
          <a:p>
            <a:pPr lvl="2"/>
            <a:r>
              <a:rPr lang="zh-CN" altLang="en-US" dirty="0"/>
              <a:t>三级</a:t>
            </a:r>
            <a:endParaRPr lang="zh-CN" altLang="en-US" dirty="0"/>
          </a:p>
          <a:p>
            <a:pPr lvl="3"/>
            <a:r>
              <a:rPr lang="zh-CN" altLang="en-US" dirty="0"/>
              <a:t>四级</a:t>
            </a:r>
            <a:endParaRPr lang="zh-CN" altLang="en-US" dirty="0"/>
          </a:p>
          <a:p>
            <a:pPr lvl="4"/>
            <a:r>
              <a:rPr lang="zh-CN" altLang="en-US" dirty="0"/>
              <a:t>五级</a:t>
            </a:r>
            <a:endParaRPr lang="zh-CN" altLang="en-US" dirty="0"/>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fld id="{2037E1ED-FDD1-4C94-84FB-A0919848BE3A}" type="datetimeFigureOut">
              <a:rPr lang="zh-CN" altLang="en-US" smtClean="0"/>
            </a:fld>
            <a:endParaRPr lang="zh-CN" altLang="en-US" dirty="0"/>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endParaRPr lang="zh-CN" altLang="en-US" dirty="0"/>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思源黑体 CN Regular" panose="020B0500000000000000" pitchFamily="34" charset="-122"/>
                <a:ea typeface="思源黑体 CN Regular" panose="020B0500000000000000" pitchFamily="34" charset="-122"/>
              </a:defRPr>
            </a:lvl1pPr>
          </a:lstStyle>
          <a:p>
            <a:fld id="{C13AE71B-30B2-41CF-99E9-44AC8F8AB943}" type="slidenum">
              <a:rPr lang="zh-CN" altLang="en-US" smtClean="0"/>
            </a:fld>
            <a:endParaRPr lang="zh-CN" altLang="en-US" dirty="0"/>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思源黑体 CN Regular" panose="020B0500000000000000" pitchFamily="34" charset="-122"/>
          <a:ea typeface="思源黑体 CN Regular" panose="020B0500000000000000" pitchFamily="34" charset="-122"/>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思源黑体 CN Regular" panose="020B0500000000000000" pitchFamily="34" charset="-122"/>
          <a:ea typeface="思源黑体 CN Regular" panose="020B0500000000000000" pitchFamily="34"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思源黑体 CN Regular" panose="020B0500000000000000" pitchFamily="34" charset="-122"/>
          <a:ea typeface="思源黑体 CN Regular" panose="020B0500000000000000" pitchFamily="34" charset="-122"/>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思源黑体 CN Regular" panose="020B0500000000000000" pitchFamily="34" charset="-122"/>
          <a:ea typeface="思源黑体 CN Regular" panose="020B0500000000000000" pitchFamily="34" charset="-122"/>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pitchFamily="34" charset="-122"/>
          <a:ea typeface="思源黑体 CN Regular" panose="020B0500000000000000" pitchFamily="34" charset="-122"/>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思源黑体 CN Regular" panose="020B0500000000000000" pitchFamily="34" charset="-122"/>
          <a:ea typeface="思源黑体 CN Regular" panose="020B0500000000000000"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9" Type="http://schemas.openxmlformats.org/officeDocument/2006/relationships/image" Target="../media/image3.png"/><Relationship Id="rId8" Type="http://schemas.openxmlformats.org/officeDocument/2006/relationships/tags" Target="../tags/tag19.xml"/><Relationship Id="rId7" Type="http://schemas.openxmlformats.org/officeDocument/2006/relationships/tags" Target="../tags/tag18.xml"/><Relationship Id="rId6" Type="http://schemas.openxmlformats.org/officeDocument/2006/relationships/tags" Target="../tags/tag17.xml"/><Relationship Id="rId5" Type="http://schemas.openxmlformats.org/officeDocument/2006/relationships/tags" Target="../tags/tag16.xml"/><Relationship Id="rId4" Type="http://schemas.openxmlformats.org/officeDocument/2006/relationships/tags" Target="../tags/tag15.xml"/><Relationship Id="rId3" Type="http://schemas.openxmlformats.org/officeDocument/2006/relationships/tags" Target="../tags/tag14.xml"/><Relationship Id="rId2" Type="http://schemas.openxmlformats.org/officeDocument/2006/relationships/tags" Target="../tags/tag13.xml"/><Relationship Id="rId11" Type="http://schemas.openxmlformats.org/officeDocument/2006/relationships/slideLayout" Target="../slideLayouts/slideLayout12.xml"/><Relationship Id="rId10" Type="http://schemas.openxmlformats.org/officeDocument/2006/relationships/tags" Target="../tags/tag20.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6" Type="http://schemas.openxmlformats.org/officeDocument/2006/relationships/slideLayout" Target="../slideLayouts/slideLayout7.xml"/><Relationship Id="rId5" Type="http://schemas.openxmlformats.org/officeDocument/2006/relationships/image" Target="../media/image6.png"/><Relationship Id="rId4" Type="http://schemas.openxmlformats.org/officeDocument/2006/relationships/tags" Target="../tags/tag22.xml"/><Relationship Id="rId3" Type="http://schemas.openxmlformats.org/officeDocument/2006/relationships/image" Target="../media/image5.png"/><Relationship Id="rId2" Type="http://schemas.openxmlformats.org/officeDocument/2006/relationships/tags" Target="../tags/tag21.xml"/><Relationship Id="rId1" Type="http://schemas.openxmlformats.org/officeDocument/2006/relationships/image" Target="../media/image4.png"/></Relationships>
</file>

<file path=ppt/slides/_rels/slide14.xml.rels><?xml version="1.0" encoding="UTF-8" standalone="yes"?>
<Relationships xmlns="http://schemas.openxmlformats.org/package/2006/relationships"><Relationship Id="rId7" Type="http://schemas.openxmlformats.org/officeDocument/2006/relationships/slideLayout" Target="../slideLayouts/slideLayout19.xml"/><Relationship Id="rId6" Type="http://schemas.openxmlformats.org/officeDocument/2006/relationships/image" Target="../media/image6.png"/><Relationship Id="rId5" Type="http://schemas.openxmlformats.org/officeDocument/2006/relationships/tags" Target="../tags/tag25.xml"/><Relationship Id="rId4" Type="http://schemas.openxmlformats.org/officeDocument/2006/relationships/image" Target="../media/image7.png"/><Relationship Id="rId3" Type="http://schemas.openxmlformats.org/officeDocument/2006/relationships/tags" Target="../tags/tag24.xml"/><Relationship Id="rId2" Type="http://schemas.openxmlformats.org/officeDocument/2006/relationships/image" Target="../media/image4.png"/><Relationship Id="rId1" Type="http://schemas.openxmlformats.org/officeDocument/2006/relationships/tags" Target="../tags/tag23.xml"/></Relationships>
</file>

<file path=ppt/slides/_rels/slide15.xml.rels><?xml version="1.0" encoding="UTF-8" standalone="yes"?>
<Relationships xmlns="http://schemas.openxmlformats.org/package/2006/relationships"><Relationship Id="rId6" Type="http://schemas.openxmlformats.org/officeDocument/2006/relationships/slideLayout" Target="../slideLayouts/slideLayout19.xml"/><Relationship Id="rId5" Type="http://schemas.openxmlformats.org/officeDocument/2006/relationships/image" Target="../media/image9.png"/><Relationship Id="rId4" Type="http://schemas.openxmlformats.org/officeDocument/2006/relationships/tags" Target="../tags/tag27.xml"/><Relationship Id="rId3" Type="http://schemas.openxmlformats.org/officeDocument/2006/relationships/image" Target="../media/image8.png"/><Relationship Id="rId2" Type="http://schemas.openxmlformats.org/officeDocument/2006/relationships/tags" Target="../tags/tag26.xml"/><Relationship Id="rId1" Type="http://schemas.openxmlformats.org/officeDocument/2006/relationships/image" Target="../media/image4.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image" Target="../media/image2.png"/><Relationship Id="rId1" Type="http://schemas.openxmlformats.org/officeDocument/2006/relationships/tags" Target="../tags/tag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60000"/>
            <a:lum/>
          </a:blip>
          <a:srcRect/>
          <a:stretch>
            <a:fillRect l="-6000" r="-6000"/>
          </a:stretch>
        </a:blipFill>
        <a:effectLst/>
      </p:bgPr>
    </p:bg>
    <p:spTree>
      <p:nvGrpSpPr>
        <p:cNvPr id="1" name=""/>
        <p:cNvGrpSpPr/>
        <p:nvPr/>
      </p:nvGrpSpPr>
      <p:grpSpPr>
        <a:xfrm>
          <a:off x="0" y="0"/>
          <a:ext cx="0" cy="0"/>
          <a:chOff x="0" y="0"/>
          <a:chExt cx="0" cy="0"/>
        </a:xfrm>
      </p:grpSpPr>
      <p:sp>
        <p:nvSpPr>
          <p:cNvPr id="4" name="文本框 3"/>
          <p:cNvSpPr txBox="1"/>
          <p:nvPr/>
        </p:nvSpPr>
        <p:spPr>
          <a:xfrm>
            <a:off x="1082181" y="1967182"/>
            <a:ext cx="10172472" cy="1753235"/>
          </a:xfrm>
          <a:prstGeom prst="rect">
            <a:avLst/>
          </a:prstGeom>
          <a:noFill/>
        </p:spPr>
        <p:txBody>
          <a:bodyPr wrap="square" rtlCol="0">
            <a:spAutoFit/>
          </a:bodyPr>
          <a:lstStyle/>
          <a:p>
            <a:pPr algn="ctr"/>
            <a:r>
              <a:rPr lang="zh-CN" altLang="en-US" sz="5400" spc="600" dirty="0">
                <a:solidFill>
                  <a:srgbClr val="425166"/>
                </a:solidFill>
                <a:latin typeface="思源黑体 CN Heavy" panose="020B0A00000000000000" pitchFamily="34" charset="-122"/>
                <a:ea typeface="思源黑体 CN Heavy" panose="020B0A00000000000000" pitchFamily="34" charset="-122"/>
              </a:rPr>
              <a:t>基于评估函数与Alpha Beta剪枝的五子棋AI算法设计</a:t>
            </a:r>
            <a:endParaRPr lang="zh-CN" altLang="en-US" sz="5400" spc="600" dirty="0">
              <a:solidFill>
                <a:srgbClr val="425166"/>
              </a:solidFill>
              <a:latin typeface="思源黑体 CN Heavy" panose="020B0A00000000000000" pitchFamily="34" charset="-122"/>
              <a:ea typeface="思源黑体 CN Heavy" panose="020B0A00000000000000" pitchFamily="34" charset="-122"/>
            </a:endParaRPr>
          </a:p>
        </p:txBody>
      </p:sp>
      <p:grpSp>
        <p:nvGrpSpPr>
          <p:cNvPr id="12" name="组合 11"/>
          <p:cNvGrpSpPr/>
          <p:nvPr/>
        </p:nvGrpSpPr>
        <p:grpSpPr>
          <a:xfrm>
            <a:off x="7442835" y="4614001"/>
            <a:ext cx="2342236" cy="400110"/>
            <a:chOff x="3017520" y="4614001"/>
            <a:chExt cx="2342236" cy="400110"/>
          </a:xfrm>
        </p:grpSpPr>
        <p:sp>
          <p:nvSpPr>
            <p:cNvPr id="11" name="矩形: 圆角 10"/>
            <p:cNvSpPr/>
            <p:nvPr/>
          </p:nvSpPr>
          <p:spPr>
            <a:xfrm>
              <a:off x="4028796" y="4614001"/>
              <a:ext cx="1330960" cy="40011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9" name="矩形: 圆角 8"/>
            <p:cNvSpPr/>
            <p:nvPr/>
          </p:nvSpPr>
          <p:spPr>
            <a:xfrm>
              <a:off x="3017520" y="4614001"/>
              <a:ext cx="1330960" cy="400110"/>
            </a:xfrm>
            <a:prstGeom prst="roundRect">
              <a:avLst/>
            </a:prstGeom>
            <a:solidFill>
              <a:srgbClr val="586D8A"/>
            </a:solidFill>
            <a:ln>
              <a:noFill/>
            </a:ln>
            <a:effectLst>
              <a:outerShdw blurRad="50800" dist="38100" algn="l"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3" name="文本框 12"/>
          <p:cNvSpPr txBox="1"/>
          <p:nvPr/>
        </p:nvSpPr>
        <p:spPr>
          <a:xfrm>
            <a:off x="6719865" y="4615271"/>
            <a:ext cx="3685880" cy="398780"/>
          </a:xfrm>
          <a:prstGeom prst="rect">
            <a:avLst/>
          </a:prstGeom>
          <a:noFill/>
        </p:spPr>
        <p:txBody>
          <a:bodyPr wrap="square" rtlCol="0">
            <a:spAutoFit/>
          </a:bodyPr>
          <a:lstStyle/>
          <a:p>
            <a:pPr algn="ctr"/>
            <a:r>
              <a:rPr lang="zh-CN" altLang="en-US" sz="2000" b="1" spc="300" dirty="0">
                <a:solidFill>
                  <a:schemeClr val="bg1"/>
                </a:solidFill>
                <a:latin typeface="思源黑体 CN Regular" panose="020B0500000000000000" pitchFamily="34" charset="-122"/>
                <a:ea typeface="思源黑体 CN Regular" panose="020B0500000000000000" pitchFamily="34" charset="-122"/>
              </a:rPr>
              <a:t>汇报人：</a:t>
            </a:r>
            <a:r>
              <a:rPr lang="zh-CN" altLang="en-US" sz="2000" b="1" spc="300" dirty="0">
                <a:solidFill>
                  <a:srgbClr val="425166"/>
                </a:solidFill>
                <a:latin typeface="思源黑体 CN Regular" panose="020B0500000000000000" pitchFamily="34" charset="-122"/>
                <a:ea typeface="思源黑体 CN Regular" panose="020B0500000000000000" pitchFamily="34" charset="-122"/>
              </a:rPr>
              <a:t>江淏</a:t>
            </a:r>
            <a:endParaRPr lang="zh-CN" altLang="en-US" sz="2000" b="1" spc="300" dirty="0">
              <a:solidFill>
                <a:srgbClr val="425166"/>
              </a:solidFill>
              <a:latin typeface="思源黑体 CN Regular" panose="020B0500000000000000" pitchFamily="34" charset="-122"/>
              <a:ea typeface="思源黑体 CN Regular" panose="020B0500000000000000"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3950335" cy="653643"/>
            <a:chOff x="-121357" y="195691"/>
            <a:chExt cx="3950335" cy="653643"/>
          </a:xfrm>
        </p:grpSpPr>
        <p:sp>
          <p:nvSpPr>
            <p:cNvPr id="3" name="文本框 2"/>
            <p:cNvSpPr txBox="1"/>
            <p:nvPr/>
          </p:nvSpPr>
          <p:spPr>
            <a:xfrm>
              <a:off x="906073" y="263636"/>
              <a:ext cx="2922905"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算法设计</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03</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grpSp>
        <p:nvGrpSpPr>
          <p:cNvPr id="11" name="组合 10"/>
          <p:cNvGrpSpPr/>
          <p:nvPr/>
        </p:nvGrpSpPr>
        <p:grpSpPr>
          <a:xfrm>
            <a:off x="4460083" y="1526540"/>
            <a:ext cx="3078794" cy="4048760"/>
            <a:chOff x="4460083" y="1526540"/>
            <a:chExt cx="3078794" cy="4048760"/>
          </a:xfrm>
        </p:grpSpPr>
        <p:sp>
          <p:nvSpPr>
            <p:cNvPr id="10" name="矩形: 圆角 9"/>
            <p:cNvSpPr/>
            <p:nvPr/>
          </p:nvSpPr>
          <p:spPr>
            <a:xfrm>
              <a:off x="4460083" y="1770380"/>
              <a:ext cx="2885754" cy="3804920"/>
            </a:xfrm>
            <a:prstGeom prst="roundRect">
              <a:avLst/>
            </a:prstGeom>
            <a:solidFill>
              <a:srgbClr val="B2BECE"/>
            </a:solidFill>
            <a:ln>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9" name="矩形: 圆角 8"/>
            <p:cNvSpPr/>
            <p:nvPr/>
          </p:nvSpPr>
          <p:spPr>
            <a:xfrm>
              <a:off x="4653123" y="1526540"/>
              <a:ext cx="2885754" cy="3804920"/>
            </a:xfrm>
            <a:prstGeom prst="roundRect">
              <a:avLst/>
            </a:prstGeom>
            <a:solidFill>
              <a:schemeClr val="bg1"/>
            </a:solidFill>
            <a:ln>
              <a:no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nvGrpSpPr>
          <p:cNvPr id="12" name="组合 11"/>
          <p:cNvGrpSpPr/>
          <p:nvPr/>
        </p:nvGrpSpPr>
        <p:grpSpPr>
          <a:xfrm>
            <a:off x="680563" y="1526540"/>
            <a:ext cx="3078794" cy="4048760"/>
            <a:chOff x="4460083" y="1526540"/>
            <a:chExt cx="3078794" cy="4048760"/>
          </a:xfrm>
        </p:grpSpPr>
        <p:sp>
          <p:nvSpPr>
            <p:cNvPr id="13" name="矩形: 圆角 12"/>
            <p:cNvSpPr/>
            <p:nvPr/>
          </p:nvSpPr>
          <p:spPr>
            <a:xfrm>
              <a:off x="4460083" y="1770380"/>
              <a:ext cx="2885754" cy="3804920"/>
            </a:xfrm>
            <a:prstGeom prst="roundRect">
              <a:avLst/>
            </a:prstGeom>
            <a:solidFill>
              <a:srgbClr val="B2BECE"/>
            </a:solidFill>
            <a:ln>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4" name="矩形: 圆角 13"/>
            <p:cNvSpPr/>
            <p:nvPr/>
          </p:nvSpPr>
          <p:spPr>
            <a:xfrm>
              <a:off x="4653123" y="1526540"/>
              <a:ext cx="2885754" cy="3804920"/>
            </a:xfrm>
            <a:prstGeom prst="roundRect">
              <a:avLst/>
            </a:prstGeom>
            <a:solidFill>
              <a:schemeClr val="bg1"/>
            </a:solidFill>
            <a:ln>
              <a:no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nvGrpSpPr>
          <p:cNvPr id="15" name="组合 14"/>
          <p:cNvGrpSpPr/>
          <p:nvPr/>
        </p:nvGrpSpPr>
        <p:grpSpPr>
          <a:xfrm>
            <a:off x="8239603" y="1526540"/>
            <a:ext cx="3078794" cy="4048760"/>
            <a:chOff x="4460083" y="1526540"/>
            <a:chExt cx="3078794" cy="4048760"/>
          </a:xfrm>
        </p:grpSpPr>
        <p:sp>
          <p:nvSpPr>
            <p:cNvPr id="16" name="矩形: 圆角 15"/>
            <p:cNvSpPr/>
            <p:nvPr/>
          </p:nvSpPr>
          <p:spPr>
            <a:xfrm>
              <a:off x="4460083" y="1770380"/>
              <a:ext cx="2885754" cy="3804920"/>
            </a:xfrm>
            <a:prstGeom prst="roundRect">
              <a:avLst/>
            </a:prstGeom>
            <a:solidFill>
              <a:srgbClr val="B2BECE"/>
            </a:solidFill>
            <a:ln>
              <a:solidFill>
                <a:schemeClr val="tx2">
                  <a:lumMod val="60000"/>
                  <a:lumOff val="40000"/>
                </a:schemeClr>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7" name="矩形: 圆角 16"/>
            <p:cNvSpPr/>
            <p:nvPr/>
          </p:nvSpPr>
          <p:spPr>
            <a:xfrm>
              <a:off x="4653123" y="1526540"/>
              <a:ext cx="2885754" cy="3804920"/>
            </a:xfrm>
            <a:prstGeom prst="roundRect">
              <a:avLst/>
            </a:prstGeom>
            <a:solidFill>
              <a:schemeClr val="bg1"/>
            </a:solidFill>
            <a:ln>
              <a:no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9" name="文本框 18"/>
          <p:cNvSpPr txBox="1"/>
          <p:nvPr/>
        </p:nvSpPr>
        <p:spPr>
          <a:xfrm>
            <a:off x="1196040" y="2486805"/>
            <a:ext cx="2380215" cy="216852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对于AI代码的主函数action_AI，我采用的是四层搜索，即预测未来双方各走两步后的结果</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25" name="文本框 24"/>
          <p:cNvSpPr txBox="1"/>
          <p:nvPr/>
        </p:nvSpPr>
        <p:spPr>
          <a:xfrm>
            <a:off x="4906010" y="2106295"/>
            <a:ext cx="2549525" cy="2999740"/>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sym typeface="+mn-ea"/>
              </a:rPr>
              <a:t>在搜索深度推进的期间，只需设立四个独立二维数组存放在各个位置行棋后的局面得分即可，因为计算前后层级的数据不会相互冲突，都是及时处理及时覆盖。</a:t>
            </a:r>
            <a:endParaRPr lang="en-US" altLang="zh-CN" dirty="0">
              <a:solidFill>
                <a:srgbClr val="425166"/>
              </a:solidFill>
              <a:latin typeface="思源黑体 CN Regular" panose="020B0500000000000000" pitchFamily="34" charset="-122"/>
              <a:ea typeface="思源黑体 CN Regular" panose="020B0500000000000000" pitchFamily="34" charset="-122"/>
            </a:endParaRPr>
          </a:p>
        </p:txBody>
      </p:sp>
      <p:sp>
        <p:nvSpPr>
          <p:cNvPr id="27" name="文本框 26"/>
          <p:cNvSpPr txBox="1"/>
          <p:nvPr/>
        </p:nvSpPr>
        <p:spPr>
          <a:xfrm>
            <a:off x="8771698" y="2242965"/>
            <a:ext cx="2380215" cy="2999740"/>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sym typeface="+mn-ea"/>
              </a:rPr>
              <a:t>随后再反复调用find_max和find_min函数来寻找并保留或反馈该二维数组中的最高or最低得分以及其位置坐标</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a:p>
            <a:pPr>
              <a:lnSpc>
                <a:spcPct val="150000"/>
              </a:lnSpc>
            </a:pPr>
            <a:endParaRPr lang="en-US" altLang="zh-CN" dirty="0">
              <a:solidFill>
                <a:srgbClr val="425166"/>
              </a:solidFill>
              <a:latin typeface="思源黑体 CN Regular" panose="020B0500000000000000" pitchFamily="34" charset="-122"/>
              <a:ea typeface="思源黑体 CN Regular" panose="020B0500000000000000" pitchFamily="34" charset="-122"/>
            </a:endParaRPr>
          </a:p>
        </p:txBody>
      </p:sp>
      <p:sp>
        <p:nvSpPr>
          <p:cNvPr id="32" name="任意多边形: 形状 31"/>
          <p:cNvSpPr/>
          <p:nvPr/>
        </p:nvSpPr>
        <p:spPr>
          <a:xfrm>
            <a:off x="1259840" y="1541899"/>
            <a:ext cx="406400" cy="564521"/>
          </a:xfrm>
          <a:custGeom>
            <a:avLst/>
            <a:gdLst>
              <a:gd name="connsiteX0" fmla="*/ 0 w 406400"/>
              <a:gd name="connsiteY0" fmla="*/ 0 h 660400"/>
              <a:gd name="connsiteX1" fmla="*/ 406400 w 406400"/>
              <a:gd name="connsiteY1" fmla="*/ 0 h 660400"/>
              <a:gd name="connsiteX2" fmla="*/ 406400 w 406400"/>
              <a:gd name="connsiteY2" fmla="*/ 660400 h 660400"/>
              <a:gd name="connsiteX3" fmla="*/ 406399 w 406400"/>
              <a:gd name="connsiteY3" fmla="*/ 660400 h 660400"/>
              <a:gd name="connsiteX4" fmla="*/ 203200 w 406400"/>
              <a:gd name="connsiteY4" fmla="*/ 448460 h 660400"/>
              <a:gd name="connsiteX5" fmla="*/ 0 w 406400"/>
              <a:gd name="connsiteY5" fmla="*/ 660400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00" h="660400">
                <a:moveTo>
                  <a:pt x="0" y="0"/>
                </a:moveTo>
                <a:lnTo>
                  <a:pt x="406400" y="0"/>
                </a:lnTo>
                <a:lnTo>
                  <a:pt x="406400" y="660400"/>
                </a:lnTo>
                <a:lnTo>
                  <a:pt x="406399" y="660400"/>
                </a:lnTo>
                <a:lnTo>
                  <a:pt x="203200" y="448460"/>
                </a:lnTo>
                <a:lnTo>
                  <a:pt x="0" y="660400"/>
                </a:ln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34" name="任意多边形: 形状 33"/>
          <p:cNvSpPr/>
          <p:nvPr/>
        </p:nvSpPr>
        <p:spPr>
          <a:xfrm>
            <a:off x="5009240" y="1541899"/>
            <a:ext cx="406400" cy="564521"/>
          </a:xfrm>
          <a:custGeom>
            <a:avLst/>
            <a:gdLst>
              <a:gd name="connsiteX0" fmla="*/ 0 w 406400"/>
              <a:gd name="connsiteY0" fmla="*/ 0 h 660400"/>
              <a:gd name="connsiteX1" fmla="*/ 406400 w 406400"/>
              <a:gd name="connsiteY1" fmla="*/ 0 h 660400"/>
              <a:gd name="connsiteX2" fmla="*/ 406400 w 406400"/>
              <a:gd name="connsiteY2" fmla="*/ 660400 h 660400"/>
              <a:gd name="connsiteX3" fmla="*/ 406399 w 406400"/>
              <a:gd name="connsiteY3" fmla="*/ 660400 h 660400"/>
              <a:gd name="connsiteX4" fmla="*/ 203200 w 406400"/>
              <a:gd name="connsiteY4" fmla="*/ 448460 h 660400"/>
              <a:gd name="connsiteX5" fmla="*/ 0 w 406400"/>
              <a:gd name="connsiteY5" fmla="*/ 660400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00" h="660400">
                <a:moveTo>
                  <a:pt x="0" y="0"/>
                </a:moveTo>
                <a:lnTo>
                  <a:pt x="406400" y="0"/>
                </a:lnTo>
                <a:lnTo>
                  <a:pt x="406400" y="660400"/>
                </a:lnTo>
                <a:lnTo>
                  <a:pt x="406399" y="660400"/>
                </a:lnTo>
                <a:lnTo>
                  <a:pt x="203200" y="448460"/>
                </a:lnTo>
                <a:lnTo>
                  <a:pt x="0" y="660400"/>
                </a:ln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35" name="任意多边形: 形状 34"/>
          <p:cNvSpPr/>
          <p:nvPr/>
        </p:nvSpPr>
        <p:spPr>
          <a:xfrm>
            <a:off x="8771698" y="1541899"/>
            <a:ext cx="406400" cy="564521"/>
          </a:xfrm>
          <a:custGeom>
            <a:avLst/>
            <a:gdLst>
              <a:gd name="connsiteX0" fmla="*/ 0 w 406400"/>
              <a:gd name="connsiteY0" fmla="*/ 0 h 660400"/>
              <a:gd name="connsiteX1" fmla="*/ 406400 w 406400"/>
              <a:gd name="connsiteY1" fmla="*/ 0 h 660400"/>
              <a:gd name="connsiteX2" fmla="*/ 406400 w 406400"/>
              <a:gd name="connsiteY2" fmla="*/ 660400 h 660400"/>
              <a:gd name="connsiteX3" fmla="*/ 406399 w 406400"/>
              <a:gd name="connsiteY3" fmla="*/ 660400 h 660400"/>
              <a:gd name="connsiteX4" fmla="*/ 203200 w 406400"/>
              <a:gd name="connsiteY4" fmla="*/ 448460 h 660400"/>
              <a:gd name="connsiteX5" fmla="*/ 0 w 406400"/>
              <a:gd name="connsiteY5" fmla="*/ 660400 h 66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400" h="660400">
                <a:moveTo>
                  <a:pt x="0" y="0"/>
                </a:moveTo>
                <a:lnTo>
                  <a:pt x="406400" y="0"/>
                </a:lnTo>
                <a:lnTo>
                  <a:pt x="406400" y="660400"/>
                </a:lnTo>
                <a:lnTo>
                  <a:pt x="406399" y="660400"/>
                </a:lnTo>
                <a:lnTo>
                  <a:pt x="203200" y="448460"/>
                </a:lnTo>
                <a:lnTo>
                  <a:pt x="0" y="660400"/>
                </a:lnTo>
                <a:close/>
              </a:path>
            </a:pathLst>
          </a:cu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dirty="0">
              <a:latin typeface="思源黑体 CN Regular" panose="020B0500000000000000" pitchFamily="34" charset="-122"/>
              <a:ea typeface="思源黑体 CN Regular" panose="020B0500000000000000" pitchFamily="34"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842645" y="600075"/>
            <a:ext cx="10734675" cy="771525"/>
          </a:xfrm>
        </p:spPr>
        <p:txBody>
          <a:bodyPr>
            <a:noAutofit/>
          </a:bodyPr>
          <a:lstStyle/>
          <a:p>
            <a:r>
              <a:rPr lang="zh-CN" altLang="en-US" sz="4000" b="1" spc="600" dirty="0">
                <a:solidFill>
                  <a:srgbClr val="425166"/>
                </a:solidFill>
                <a:sym typeface="+mn-ea"/>
              </a:rPr>
              <a:t>Alpha Beta剪枝应用</a:t>
            </a:r>
            <a:endParaRPr lang="zh-CN" altLang="en-US" sz="4000" b="1" spc="600" dirty="0">
              <a:solidFill>
                <a:srgbClr val="425166"/>
              </a:solidFill>
              <a:sym typeface="+mn-ea"/>
            </a:endParaRPr>
          </a:p>
        </p:txBody>
      </p:sp>
      <p:sp>
        <p:nvSpPr>
          <p:cNvPr id="25" name="矩形 24"/>
          <p:cNvSpPr/>
          <p:nvPr>
            <p:custDataLst>
              <p:tags r:id="rId2"/>
            </p:custDataLst>
          </p:nvPr>
        </p:nvSpPr>
        <p:spPr>
          <a:xfrm>
            <a:off x="842645" y="2795270"/>
            <a:ext cx="6586220" cy="3348355"/>
          </a:xfrm>
          <a:prstGeom prst="rect">
            <a:avLst/>
          </a:prstGeom>
          <a:solidFill>
            <a:schemeClr val="accent1"/>
          </a:solidFill>
          <a:ln>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p>
        </p:txBody>
      </p:sp>
      <p:sp>
        <p:nvSpPr>
          <p:cNvPr id="29" name="正文"/>
          <p:cNvSpPr txBox="1"/>
          <p:nvPr>
            <p:custDataLst>
              <p:tags r:id="rId3"/>
            </p:custDataLst>
          </p:nvPr>
        </p:nvSpPr>
        <p:spPr>
          <a:xfrm>
            <a:off x="1016635" y="2971800"/>
            <a:ext cx="4622800" cy="3046095"/>
          </a:xfrm>
          <a:prstGeom prst="rect">
            <a:avLst/>
          </a:prstGeom>
          <a:noFill/>
        </p:spPr>
        <p:txBody>
          <a:bodyPr wrap="square" lIns="0" tIns="0" rIns="36195" bIns="0" rtlCol="0" anchor="t" anchorCtr="0"/>
          <a:lstStyle/>
          <a:p>
            <a:pPr indent="0" algn="just" fontAlgn="auto">
              <a:lnSpc>
                <a:spcPct val="130000"/>
              </a:lnSpc>
              <a:buClr>
                <a:srgbClr val="376FFF"/>
              </a:buClr>
              <a:buSzPct val="80000"/>
              <a:buNone/>
            </a:pPr>
            <a:r>
              <a:rPr lang="zh-CN" altLang="en-US" sz="1400" spc="150" dirty="0">
                <a:solidFill>
                  <a:schemeClr val="bg1"/>
                </a:solidFill>
                <a:latin typeface="+mn-ea"/>
                <a:sym typeface="+mn-ea"/>
              </a:rPr>
              <a:t>搜索过程中，我们把每次在该max层得到的最高分更新保留，若在其后一个min层中搜索到一个比保留得分还低的得分，那么在max层中的该路径即可全部忽略。同理，把每次在min层得到的最低分更新保留，若在其后一个max层中搜索到一个比其还高的得分，那么该路径也可忽略</a:t>
            </a:r>
            <a:endParaRPr lang="zh-CN" altLang="en-US" sz="1400" spc="150" dirty="0">
              <a:solidFill>
                <a:schemeClr val="bg1"/>
              </a:solidFill>
              <a:latin typeface="+mn-ea"/>
              <a:sym typeface="+mn-ea"/>
            </a:endParaRPr>
          </a:p>
          <a:p>
            <a:pPr indent="0" algn="just" fontAlgn="auto">
              <a:lnSpc>
                <a:spcPct val="130000"/>
              </a:lnSpc>
              <a:buClr>
                <a:srgbClr val="376FFF"/>
              </a:buClr>
              <a:buSzPct val="80000"/>
              <a:buNone/>
            </a:pPr>
            <a:r>
              <a:rPr lang="zh-CN" altLang="en-US" sz="1400" spc="150" dirty="0">
                <a:solidFill>
                  <a:schemeClr val="bg1"/>
                </a:solidFill>
                <a:latin typeface="+mn-ea"/>
                <a:sym typeface="+mn-ea"/>
              </a:rPr>
              <a:t>举个例子，比如有max=X，而后在min层有值Y&lt;X，并且min层对上一层的反馈结果K必然满足K&lt;=Y，那么同样也满足K&lt;X，因此在max层的筛选中K必然会落选，即该路径必不可能被选择</a:t>
            </a:r>
            <a:endParaRPr lang="zh-CN" altLang="en-US" sz="1400" spc="150" dirty="0">
              <a:solidFill>
                <a:schemeClr val="bg1"/>
              </a:solidFill>
              <a:latin typeface="+mn-ea"/>
              <a:sym typeface="+mn-ea"/>
            </a:endParaRPr>
          </a:p>
        </p:txBody>
      </p:sp>
      <p:sp>
        <p:nvSpPr>
          <p:cNvPr id="87" name="矩形 86"/>
          <p:cNvSpPr/>
          <p:nvPr>
            <p:custDataLst>
              <p:tags r:id="rId4"/>
            </p:custDataLst>
          </p:nvPr>
        </p:nvSpPr>
        <p:spPr>
          <a:xfrm>
            <a:off x="10945495" y="6018530"/>
            <a:ext cx="125095" cy="125095"/>
          </a:xfrm>
          <a:prstGeom prst="rect">
            <a:avLst/>
          </a:prstGeom>
          <a:solidFill>
            <a:schemeClr val="accent1">
              <a:lumMod val="60000"/>
              <a:lumOff val="40000"/>
            </a:schemeClr>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cs typeface="思源黑体 CN Medium" panose="020B0600000000000000" pitchFamily="34" charset="-122"/>
            </a:endParaRPr>
          </a:p>
        </p:txBody>
      </p:sp>
      <p:sp>
        <p:nvSpPr>
          <p:cNvPr id="88" name="矩形 87"/>
          <p:cNvSpPr/>
          <p:nvPr>
            <p:custDataLst>
              <p:tags r:id="rId5"/>
            </p:custDataLst>
          </p:nvPr>
        </p:nvSpPr>
        <p:spPr>
          <a:xfrm>
            <a:off x="11271885" y="6018530"/>
            <a:ext cx="125095" cy="125095"/>
          </a:xfrm>
          <a:prstGeom prst="rect">
            <a:avLst/>
          </a:prstGeom>
          <a:solidFill>
            <a:schemeClr val="accent1"/>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cs typeface="思源黑体 CN Medium" panose="020B0600000000000000" pitchFamily="34" charset="-122"/>
            </a:endParaRPr>
          </a:p>
        </p:txBody>
      </p:sp>
      <p:sp>
        <p:nvSpPr>
          <p:cNvPr id="11" name="矩形 10"/>
          <p:cNvSpPr/>
          <p:nvPr>
            <p:custDataLst>
              <p:tags r:id="rId6"/>
            </p:custDataLst>
          </p:nvPr>
        </p:nvSpPr>
        <p:spPr>
          <a:xfrm>
            <a:off x="10619105" y="6018530"/>
            <a:ext cx="125095" cy="125095"/>
          </a:xfrm>
          <a:prstGeom prst="rect">
            <a:avLst/>
          </a:prstGeom>
          <a:solidFill>
            <a:schemeClr val="accent1">
              <a:lumMod val="40000"/>
              <a:lumOff val="60000"/>
            </a:schemeClr>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cs typeface="思源黑体 CN Medium" panose="020B0600000000000000" pitchFamily="34" charset="-122"/>
            </a:endParaRPr>
          </a:p>
        </p:txBody>
      </p:sp>
      <p:sp>
        <p:nvSpPr>
          <p:cNvPr id="12" name="矩形 11"/>
          <p:cNvSpPr/>
          <p:nvPr>
            <p:custDataLst>
              <p:tags r:id="rId7"/>
            </p:custDataLst>
          </p:nvPr>
        </p:nvSpPr>
        <p:spPr>
          <a:xfrm>
            <a:off x="10292715" y="6018530"/>
            <a:ext cx="125095" cy="125095"/>
          </a:xfrm>
          <a:prstGeom prst="rect">
            <a:avLst/>
          </a:prstGeom>
          <a:solidFill>
            <a:schemeClr val="accent1">
              <a:lumMod val="20000"/>
              <a:lumOff val="80000"/>
            </a:schemeClr>
          </a:solidFill>
          <a:ln>
            <a:noFill/>
          </a:ln>
        </p:spPr>
        <p:style>
          <a:lnRef idx="2">
            <a:srgbClr val="376FFF">
              <a:shade val="50000"/>
            </a:srgbClr>
          </a:lnRef>
          <a:fillRef idx="1">
            <a:srgbClr val="376FFF"/>
          </a:fillRef>
          <a:effectRef idx="0">
            <a:srgbClr val="376FFF"/>
          </a:effectRef>
          <a:fontRef idx="minor">
            <a:srgbClr val="FFFFFF"/>
          </a:fontRef>
        </p:style>
        <p:txBody>
          <a:bodyPr rtlCol="0" anchor="ctr"/>
          <a:lstStyle/>
          <a:p>
            <a:pPr algn="ctr"/>
            <a:endParaRPr lang="zh-CN" altLang="en-US">
              <a:cs typeface="思源黑体 CN Medium" panose="020B0600000000000000" pitchFamily="34" charset="-122"/>
            </a:endParaRPr>
          </a:p>
        </p:txBody>
      </p:sp>
      <p:pic>
        <p:nvPicPr>
          <p:cNvPr id="4" name="图片 3" descr="IMG_256"/>
          <p:cNvPicPr>
            <a:picLocks noChangeAspect="1"/>
          </p:cNvPicPr>
          <p:nvPr>
            <p:custDataLst>
              <p:tags r:id="rId8"/>
            </p:custDataLst>
          </p:nvPr>
        </p:nvPicPr>
        <p:blipFill>
          <a:blip r:embed="rId9">
            <a:alphaModFix amt="80000"/>
          </a:blip>
          <a:stretch>
            <a:fillRect/>
          </a:stretch>
        </p:blipFill>
        <p:spPr>
          <a:xfrm>
            <a:off x="5639435" y="1501140"/>
            <a:ext cx="6036945" cy="3063875"/>
          </a:xfrm>
          <a:prstGeom prst="rect">
            <a:avLst/>
          </a:prstGeom>
          <a:noFill/>
          <a:ln w="9525">
            <a:noFill/>
          </a:ln>
        </p:spPr>
      </p:pic>
    </p:spTree>
    <p:custDataLst>
      <p:tags r:id="rId10"/>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60400" y="2590800"/>
            <a:ext cx="10871200" cy="1818640"/>
            <a:chOff x="660400" y="2519680"/>
            <a:chExt cx="10871200" cy="1818640"/>
          </a:xfrm>
        </p:grpSpPr>
        <p:sp>
          <p:nvSpPr>
            <p:cNvPr id="10" name="矩形: 圆角 9"/>
            <p:cNvSpPr/>
            <p:nvPr/>
          </p:nvSpPr>
          <p:spPr>
            <a:xfrm>
              <a:off x="4511040" y="2519680"/>
              <a:ext cx="7020560" cy="181864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 name="矩形: 圆角 7"/>
            <p:cNvSpPr/>
            <p:nvPr/>
          </p:nvSpPr>
          <p:spPr>
            <a:xfrm>
              <a:off x="660400" y="2519680"/>
              <a:ext cx="4460240" cy="1818640"/>
            </a:xfrm>
            <a:prstGeom prst="roundRect">
              <a:avLst/>
            </a:prstGeom>
            <a:solidFill>
              <a:srgbClr val="586D8A"/>
            </a:solidFill>
            <a:ln>
              <a:noFill/>
            </a:ln>
            <a:effectLst>
              <a:outerShdw blurRad="50800" dist="38100" algn="l" rotWithShape="0">
                <a:srgbClr val="586D8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 name="文本框 1"/>
          <p:cNvSpPr txBox="1"/>
          <p:nvPr/>
        </p:nvSpPr>
        <p:spPr>
          <a:xfrm>
            <a:off x="4994910" y="3038475"/>
            <a:ext cx="6635750" cy="829945"/>
          </a:xfrm>
          <a:prstGeom prst="rect">
            <a:avLst/>
          </a:prstGeom>
          <a:noFill/>
        </p:spPr>
        <p:txBody>
          <a:bodyPr wrap="square" rtlCol="0">
            <a:spAutoFit/>
          </a:bodyPr>
          <a:lstStyle/>
          <a:p>
            <a:pPr algn="ctr"/>
            <a:r>
              <a:rPr lang="zh-CN" altLang="en-US" sz="4800" b="1" spc="600" dirty="0">
                <a:solidFill>
                  <a:srgbClr val="425166"/>
                </a:solidFill>
                <a:latin typeface="思源黑体 CN Regular" panose="020B0500000000000000" pitchFamily="34" charset="-122"/>
                <a:ea typeface="思源黑体 CN Regular" panose="020B0500000000000000" pitchFamily="34" charset="-122"/>
                <a:sym typeface="+mn-ea"/>
              </a:rPr>
              <a:t>运行结果分析与总结</a:t>
            </a:r>
            <a:endParaRPr lang="zh-CN" altLang="en-US" sz="4800" b="1" spc="600" dirty="0">
              <a:solidFill>
                <a:srgbClr val="425166"/>
              </a:solidFill>
              <a:latin typeface="思源黑体 CN Regular" panose="020B0500000000000000" pitchFamily="34" charset="-122"/>
              <a:ea typeface="思源黑体 CN Regular" panose="020B0500000000000000" pitchFamily="34" charset="-122"/>
              <a:sym typeface="+mn-ea"/>
            </a:endParaRPr>
          </a:p>
        </p:txBody>
      </p:sp>
      <p:sp>
        <p:nvSpPr>
          <p:cNvPr id="9" name="文本框 8"/>
          <p:cNvSpPr txBox="1"/>
          <p:nvPr/>
        </p:nvSpPr>
        <p:spPr>
          <a:xfrm>
            <a:off x="544666" y="3038455"/>
            <a:ext cx="4691707" cy="923330"/>
          </a:xfrm>
          <a:prstGeom prst="rect">
            <a:avLst/>
          </a:prstGeom>
          <a:noFill/>
        </p:spPr>
        <p:txBody>
          <a:bodyPr wrap="square" rtlCol="0">
            <a:spAutoFit/>
          </a:bodyPr>
          <a:lstStyle/>
          <a:p>
            <a:pPr algn="ctr"/>
            <a:r>
              <a:rPr lang="zh-CN" altLang="en-US" sz="5400" b="1" spc="600" dirty="0">
                <a:solidFill>
                  <a:schemeClr val="bg1"/>
                </a:solidFill>
                <a:latin typeface="思源黑体 CN Regular" panose="020B0500000000000000" pitchFamily="34" charset="-122"/>
                <a:ea typeface="思源黑体 CN Regular" panose="020B0500000000000000" pitchFamily="34" charset="-122"/>
              </a:rPr>
              <a:t>第四部分</a:t>
            </a:r>
            <a:endParaRPr lang="zh-CN" altLang="en-US" sz="5400" b="1" spc="600" dirty="0">
              <a:solidFill>
                <a:schemeClr val="bg1"/>
              </a:solidFill>
              <a:latin typeface="思源黑体 CN Regular" panose="020B0500000000000000" pitchFamily="34" charset="-122"/>
              <a:ea typeface="思源黑体 CN Regular" panose="020B0500000000000000" pitchFamily="34" charset="-122"/>
            </a:endParaRPr>
          </a:p>
        </p:txBody>
      </p:sp>
      <p:grpSp>
        <p:nvGrpSpPr>
          <p:cNvPr id="18" name="组合 17"/>
          <p:cNvGrpSpPr/>
          <p:nvPr/>
        </p:nvGrpSpPr>
        <p:grpSpPr>
          <a:xfrm>
            <a:off x="985520" y="2194560"/>
            <a:ext cx="6380480" cy="172720"/>
            <a:chOff x="985520" y="2194560"/>
            <a:chExt cx="6380480" cy="172720"/>
          </a:xfrm>
        </p:grpSpPr>
        <p:cxnSp>
          <p:nvCxnSpPr>
            <p:cNvPr id="13" name="直接连接符 12"/>
            <p:cNvCxnSpPr/>
            <p:nvPr/>
          </p:nvCxnSpPr>
          <p:spPr>
            <a:xfrm>
              <a:off x="985520" y="21945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85520" y="236728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4927600" y="4632960"/>
            <a:ext cx="6451600" cy="203200"/>
            <a:chOff x="4927600" y="4632960"/>
            <a:chExt cx="6451600" cy="203200"/>
          </a:xfrm>
        </p:grpSpPr>
        <p:cxnSp>
          <p:nvCxnSpPr>
            <p:cNvPr id="14" name="直接连接符 13"/>
            <p:cNvCxnSpPr/>
            <p:nvPr/>
          </p:nvCxnSpPr>
          <p:spPr>
            <a:xfrm>
              <a:off x="4927600" y="48361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7965440" y="4632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5719287" cy="653643"/>
            <a:chOff x="-121357" y="195691"/>
            <a:chExt cx="5719287" cy="653643"/>
          </a:xfrm>
        </p:grpSpPr>
        <p:sp>
          <p:nvSpPr>
            <p:cNvPr id="3" name="文本框 2"/>
            <p:cNvSpPr txBox="1"/>
            <p:nvPr/>
          </p:nvSpPr>
          <p:spPr>
            <a:xfrm>
              <a:off x="906223" y="263697"/>
              <a:ext cx="4691707"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运行结果分析与总结</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04</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sp>
        <p:nvSpPr>
          <p:cNvPr id="9" name="矩形: 圆角 8"/>
          <p:cNvSpPr/>
          <p:nvPr/>
        </p:nvSpPr>
        <p:spPr>
          <a:xfrm>
            <a:off x="849728" y="1050984"/>
            <a:ext cx="10492543" cy="1605280"/>
          </a:xfrm>
          <a:prstGeom prst="roundRect">
            <a:avLst/>
          </a:prstGeom>
          <a:solidFill>
            <a:schemeClr val="bg1"/>
          </a:solidFill>
          <a:ln w="19050">
            <a:solidFill>
              <a:srgbClr val="425166"/>
            </a:solid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24600" r="46389" b="70074"/>
          <a:stretch>
            <a:fillRect/>
          </a:stretch>
        </p:blipFill>
        <p:spPr>
          <a:xfrm>
            <a:off x="1150719" y="1456842"/>
            <a:ext cx="883920" cy="793564"/>
          </a:xfrm>
          <a:prstGeom prst="rect">
            <a:avLst/>
          </a:prstGeom>
        </p:spPr>
      </p:pic>
      <p:grpSp>
        <p:nvGrpSpPr>
          <p:cNvPr id="20" name="组合 19"/>
          <p:cNvGrpSpPr/>
          <p:nvPr/>
        </p:nvGrpSpPr>
        <p:grpSpPr>
          <a:xfrm>
            <a:off x="2335629" y="1050984"/>
            <a:ext cx="45719" cy="1605280"/>
            <a:chOff x="2125981" y="1239520"/>
            <a:chExt cx="45719" cy="1605280"/>
          </a:xfrm>
        </p:grpSpPr>
        <p:cxnSp>
          <p:nvCxnSpPr>
            <p:cNvPr id="17" name="直接连接符 16"/>
            <p:cNvCxnSpPr/>
            <p:nvPr/>
          </p:nvCxnSpPr>
          <p:spPr>
            <a:xfrm>
              <a:off x="2143760" y="123952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143760" y="265176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2125981" y="1432560"/>
              <a:ext cx="45719" cy="1219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32" name="文本框 31"/>
          <p:cNvSpPr txBox="1"/>
          <p:nvPr/>
        </p:nvSpPr>
        <p:spPr>
          <a:xfrm>
            <a:off x="2656133" y="1184767"/>
            <a:ext cx="8256964" cy="133794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如下二图，作为黑方的AI明显具备了最基础的进攻与防守方式，在白方未去尝试做杀，即价值最高只有眠三的情况下，AI能够判断并选择较为合适的位置去活三，或是去选择价值更高的双三与三四，率先发起进攻</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pic>
        <p:nvPicPr>
          <p:cNvPr id="12" name="图片 11"/>
          <p:cNvPicPr>
            <a:picLocks noChangeAspect="1"/>
          </p:cNvPicPr>
          <p:nvPr>
            <p:custDataLst>
              <p:tags r:id="rId2"/>
            </p:custDataLst>
          </p:nvPr>
        </p:nvPicPr>
        <p:blipFill>
          <a:blip r:embed="rId3"/>
          <a:srcRect l="-303" t="382"/>
          <a:stretch>
            <a:fillRect/>
          </a:stretch>
        </p:blipFill>
        <p:spPr>
          <a:xfrm>
            <a:off x="2034540" y="3093720"/>
            <a:ext cx="2816016" cy="2880000"/>
          </a:xfrm>
          <a:prstGeom prst="rect">
            <a:avLst/>
          </a:prstGeom>
          <a:noFill/>
          <a:ln>
            <a:noFill/>
          </a:ln>
        </p:spPr>
      </p:pic>
      <p:pic>
        <p:nvPicPr>
          <p:cNvPr id="13" name="图片 4" descr="ZTHQCOPQUM3R1TJJBM6RH2B"/>
          <p:cNvPicPr>
            <a:picLocks noChangeAspect="1"/>
          </p:cNvPicPr>
          <p:nvPr>
            <p:custDataLst>
              <p:tags r:id="rId4"/>
            </p:custDataLst>
          </p:nvPr>
        </p:nvPicPr>
        <p:blipFill>
          <a:blip r:embed="rId5"/>
          <a:stretch>
            <a:fillRect/>
          </a:stretch>
        </p:blipFill>
        <p:spPr>
          <a:xfrm>
            <a:off x="6499225" y="3093720"/>
            <a:ext cx="2790984" cy="28800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5719287" cy="653643"/>
            <a:chOff x="-121357" y="195691"/>
            <a:chExt cx="5719287" cy="653643"/>
          </a:xfrm>
        </p:grpSpPr>
        <p:sp>
          <p:nvSpPr>
            <p:cNvPr id="3" name="文本框 2"/>
            <p:cNvSpPr txBox="1"/>
            <p:nvPr/>
          </p:nvSpPr>
          <p:spPr>
            <a:xfrm>
              <a:off x="906223" y="263697"/>
              <a:ext cx="4691707"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运行结果分析与总结</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04</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sp>
        <p:nvSpPr>
          <p:cNvPr id="9" name="矩形: 圆角 8"/>
          <p:cNvSpPr/>
          <p:nvPr/>
        </p:nvSpPr>
        <p:spPr>
          <a:xfrm>
            <a:off x="849728" y="1050984"/>
            <a:ext cx="10492543" cy="1605280"/>
          </a:xfrm>
          <a:prstGeom prst="roundRect">
            <a:avLst/>
          </a:prstGeom>
          <a:solidFill>
            <a:schemeClr val="bg1"/>
          </a:solidFill>
          <a:ln w="19050">
            <a:solidFill>
              <a:srgbClr val="425166"/>
            </a:solid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nvGrpSpPr>
          <p:cNvPr id="20" name="组合 19"/>
          <p:cNvGrpSpPr/>
          <p:nvPr/>
        </p:nvGrpSpPr>
        <p:grpSpPr>
          <a:xfrm>
            <a:off x="2335629" y="1050984"/>
            <a:ext cx="45719" cy="1605280"/>
            <a:chOff x="2125981" y="1239520"/>
            <a:chExt cx="45719" cy="1605280"/>
          </a:xfrm>
        </p:grpSpPr>
        <p:cxnSp>
          <p:nvCxnSpPr>
            <p:cNvPr id="17" name="直接连接符 16"/>
            <p:cNvCxnSpPr/>
            <p:nvPr/>
          </p:nvCxnSpPr>
          <p:spPr>
            <a:xfrm>
              <a:off x="2143760" y="123952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143760" y="265176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2125981" y="1432560"/>
              <a:ext cx="45719" cy="1219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32" name="文本框 31"/>
          <p:cNvSpPr txBox="1"/>
          <p:nvPr/>
        </p:nvSpPr>
        <p:spPr>
          <a:xfrm>
            <a:off x="2656133" y="1184767"/>
            <a:ext cx="8256964" cy="133794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如下二图，与上同理，作为黑方的AI在白方率先进攻时，即在黑方最高只有眠三的情况下已经做出活三、冲四或价值更大的棋面，能够通过高一个等级的价值差来得出防守的结果</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pic>
        <p:nvPicPr>
          <p:cNvPr id="45" name="图片 44"/>
          <p:cNvPicPr>
            <a:picLocks noChangeAspect="1"/>
          </p:cNvPicPr>
          <p:nvPr>
            <p:custDataLst>
              <p:tags r:id="rId1"/>
            </p:custDataLst>
          </p:nvPr>
        </p:nvPicPr>
        <p:blipFill rotWithShape="1">
          <a:blip r:embed="rId2">
            <a:extLst>
              <a:ext uri="{28A0092B-C50C-407E-A947-70E740481C1C}">
                <a14:useLocalDpi xmlns:a14="http://schemas.microsoft.com/office/drawing/2010/main" val="0"/>
              </a:ext>
            </a:extLst>
          </a:blip>
          <a:srcRect t="75544" r="82496" b="3593"/>
          <a:stretch>
            <a:fillRect/>
          </a:stretch>
        </p:blipFill>
        <p:spPr>
          <a:xfrm>
            <a:off x="1259837" y="1489528"/>
            <a:ext cx="702404" cy="728604"/>
          </a:xfrm>
          <a:prstGeom prst="rect">
            <a:avLst/>
          </a:prstGeom>
        </p:spPr>
      </p:pic>
      <p:pic>
        <p:nvPicPr>
          <p:cNvPr id="10" name="图片 6" descr="9L4N2U1M(WLX3TFS~NW5~VJ"/>
          <p:cNvPicPr>
            <a:picLocks noChangeAspect="1"/>
          </p:cNvPicPr>
          <p:nvPr>
            <p:custDataLst>
              <p:tags r:id="rId3"/>
            </p:custDataLst>
          </p:nvPr>
        </p:nvPicPr>
        <p:blipFill>
          <a:blip r:embed="rId4"/>
          <a:stretch>
            <a:fillRect/>
          </a:stretch>
        </p:blipFill>
        <p:spPr>
          <a:xfrm>
            <a:off x="1962150" y="3161665"/>
            <a:ext cx="2875365" cy="2880000"/>
          </a:xfrm>
          <a:prstGeom prst="rect">
            <a:avLst/>
          </a:prstGeom>
        </p:spPr>
      </p:pic>
      <p:pic>
        <p:nvPicPr>
          <p:cNvPr id="11" name="图片 5" descr="ZTHQCOPQUM3R1TJJBM6RH2B"/>
          <p:cNvPicPr>
            <a:picLocks noChangeAspect="1"/>
          </p:cNvPicPr>
          <p:nvPr>
            <p:custDataLst>
              <p:tags r:id="rId5"/>
            </p:custDataLst>
          </p:nvPr>
        </p:nvPicPr>
        <p:blipFill>
          <a:blip r:embed="rId6"/>
          <a:stretch>
            <a:fillRect/>
          </a:stretch>
        </p:blipFill>
        <p:spPr>
          <a:xfrm>
            <a:off x="6563995" y="3161665"/>
            <a:ext cx="2799509" cy="288000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5719287" cy="653643"/>
            <a:chOff x="-121357" y="195691"/>
            <a:chExt cx="5719287" cy="653643"/>
          </a:xfrm>
        </p:grpSpPr>
        <p:sp>
          <p:nvSpPr>
            <p:cNvPr id="3" name="文本框 2"/>
            <p:cNvSpPr txBox="1"/>
            <p:nvPr/>
          </p:nvSpPr>
          <p:spPr>
            <a:xfrm>
              <a:off x="906223" y="263697"/>
              <a:ext cx="4691707"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运行结果分析与总结</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04</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sp>
        <p:nvSpPr>
          <p:cNvPr id="9" name="矩形: 圆角 8"/>
          <p:cNvSpPr/>
          <p:nvPr/>
        </p:nvSpPr>
        <p:spPr>
          <a:xfrm>
            <a:off x="849630" y="1050925"/>
            <a:ext cx="10492740" cy="1737360"/>
          </a:xfrm>
          <a:prstGeom prst="roundRect">
            <a:avLst/>
          </a:prstGeom>
          <a:solidFill>
            <a:schemeClr val="bg1"/>
          </a:solidFill>
          <a:ln w="19050">
            <a:solidFill>
              <a:srgbClr val="425166"/>
            </a:solid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pic>
        <p:nvPicPr>
          <p:cNvPr id="15" name="图片 14"/>
          <p:cNvPicPr>
            <a:picLocks noChangeAspect="1"/>
          </p:cNvPicPr>
          <p:nvPr/>
        </p:nvPicPr>
        <p:blipFill rotWithShape="1">
          <a:blip r:embed="rId1">
            <a:extLst>
              <a:ext uri="{28A0092B-C50C-407E-A947-70E740481C1C}">
                <a14:useLocalDpi xmlns:a14="http://schemas.microsoft.com/office/drawing/2010/main" val="0"/>
              </a:ext>
            </a:extLst>
          </a:blip>
          <a:srcRect l="24600" r="46389" b="70074"/>
          <a:stretch>
            <a:fillRect/>
          </a:stretch>
        </p:blipFill>
        <p:spPr>
          <a:xfrm>
            <a:off x="1150620" y="1456690"/>
            <a:ext cx="944245" cy="848360"/>
          </a:xfrm>
          <a:prstGeom prst="rect">
            <a:avLst/>
          </a:prstGeom>
        </p:spPr>
      </p:pic>
      <p:grpSp>
        <p:nvGrpSpPr>
          <p:cNvPr id="20" name="组合 19"/>
          <p:cNvGrpSpPr/>
          <p:nvPr/>
        </p:nvGrpSpPr>
        <p:grpSpPr>
          <a:xfrm>
            <a:off x="2335530" y="1050925"/>
            <a:ext cx="76200" cy="1737360"/>
            <a:chOff x="2125981" y="1239520"/>
            <a:chExt cx="45719" cy="1605280"/>
          </a:xfrm>
        </p:grpSpPr>
        <p:cxnSp>
          <p:nvCxnSpPr>
            <p:cNvPr id="17" name="直接连接符 16"/>
            <p:cNvCxnSpPr/>
            <p:nvPr/>
          </p:nvCxnSpPr>
          <p:spPr>
            <a:xfrm>
              <a:off x="2143760" y="123952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2143760" y="2651760"/>
              <a:ext cx="0" cy="193040"/>
            </a:xfrm>
            <a:prstGeom prst="line">
              <a:avLst/>
            </a:prstGeom>
            <a:ln w="12700">
              <a:solidFill>
                <a:schemeClr val="tx2">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2125981" y="1432560"/>
              <a:ext cx="45719" cy="1219200"/>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32" name="文本框 31"/>
          <p:cNvSpPr txBox="1"/>
          <p:nvPr/>
        </p:nvSpPr>
        <p:spPr>
          <a:xfrm>
            <a:off x="2642235" y="1024255"/>
            <a:ext cx="8256905" cy="1804670"/>
          </a:xfrm>
          <a:prstGeom prst="rect">
            <a:avLst/>
          </a:prstGeom>
          <a:noFill/>
        </p:spPr>
        <p:txBody>
          <a:bodyPr wrap="square">
            <a:noAutofit/>
          </a:bodyPr>
          <a:lstStyle/>
          <a:p>
            <a:pPr>
              <a:lnSpc>
                <a:spcPct val="150000"/>
              </a:lnSpc>
            </a:pPr>
            <a:r>
              <a:rPr lang="zh-CN" altLang="en-US" sz="1400" dirty="0">
                <a:solidFill>
                  <a:srgbClr val="425166"/>
                </a:solidFill>
                <a:latin typeface="思源黑体 CN Regular" panose="020B0500000000000000" pitchFamily="34" charset="-122"/>
                <a:ea typeface="思源黑体 CN Regular" panose="020B0500000000000000" pitchFamily="34" charset="-122"/>
              </a:rPr>
              <a:t>以下是我尝试和AI对弈某局的中期与后期棋局局势，因为我以前自己略微系统地自学过一些五子棋，因此在本局中我放弃了连续高效进攻，以此来模拟普通玩家与AI的对弈真实情况。</a:t>
            </a: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a:p>
            <a:pPr>
              <a:lnSpc>
                <a:spcPct val="150000"/>
              </a:lnSpc>
            </a:pPr>
            <a:r>
              <a:rPr lang="zh-CN" altLang="en-US" sz="1400" dirty="0">
                <a:solidFill>
                  <a:srgbClr val="425166"/>
                </a:solidFill>
                <a:latin typeface="思源黑体 CN Regular" panose="020B0500000000000000" pitchFamily="34" charset="-122"/>
                <a:ea typeface="思源黑体 CN Regular" panose="020B0500000000000000" pitchFamily="34" charset="-122"/>
              </a:rPr>
              <a:t>而两图说明，该AI已经具备了与从未系统接触五子棋或没有经常下五子棋的玩家对弈的能力，双方都以常规的五子棋规则为基础进行攻防交换，但不会通过某些棋面的略微保留来达到出其不意的效果，这是只有玩家与玩家对弈才会出现的情况</a:t>
            </a: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p:txBody>
      </p:sp>
      <p:pic>
        <p:nvPicPr>
          <p:cNvPr id="10" name="图片 7" descr="I3B{8KFJV4Z3R_13JMEPT~9"/>
          <p:cNvPicPr>
            <a:picLocks noChangeAspect="1"/>
          </p:cNvPicPr>
          <p:nvPr>
            <p:custDataLst>
              <p:tags r:id="rId2"/>
            </p:custDataLst>
          </p:nvPr>
        </p:nvPicPr>
        <p:blipFill>
          <a:blip r:embed="rId3"/>
          <a:stretch>
            <a:fillRect/>
          </a:stretch>
        </p:blipFill>
        <p:spPr>
          <a:xfrm>
            <a:off x="2006600" y="3084195"/>
            <a:ext cx="2875995" cy="2880000"/>
          </a:xfrm>
          <a:prstGeom prst="rect">
            <a:avLst/>
          </a:prstGeom>
        </p:spPr>
      </p:pic>
      <p:pic>
        <p:nvPicPr>
          <p:cNvPr id="11" name="图片 8" descr="AU7`X(4QKHQ~DT`O)LM_40T"/>
          <p:cNvPicPr>
            <a:picLocks noChangeAspect="1"/>
          </p:cNvPicPr>
          <p:nvPr>
            <p:custDataLst>
              <p:tags r:id="rId4"/>
            </p:custDataLst>
          </p:nvPr>
        </p:nvPicPr>
        <p:blipFill>
          <a:blip r:embed="rId5"/>
          <a:stretch>
            <a:fillRect/>
          </a:stretch>
        </p:blipFill>
        <p:spPr>
          <a:xfrm>
            <a:off x="6431280" y="3084195"/>
            <a:ext cx="2880000" cy="288000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5719287" cy="653643"/>
            <a:chOff x="-121357" y="195691"/>
            <a:chExt cx="5719287" cy="653643"/>
          </a:xfrm>
        </p:grpSpPr>
        <p:sp>
          <p:nvSpPr>
            <p:cNvPr id="3" name="文本框 2"/>
            <p:cNvSpPr txBox="1"/>
            <p:nvPr/>
          </p:nvSpPr>
          <p:spPr>
            <a:xfrm>
              <a:off x="906223" y="263697"/>
              <a:ext cx="4691707"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运行结果分析与总结</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04</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sp>
        <p:nvSpPr>
          <p:cNvPr id="19" name="任意多边形: 形状 18"/>
          <p:cNvSpPr/>
          <p:nvPr/>
        </p:nvSpPr>
        <p:spPr>
          <a:xfrm rot="16200000">
            <a:off x="3213601" y="-2120403"/>
            <a:ext cx="5709539" cy="12247261"/>
          </a:xfrm>
          <a:custGeom>
            <a:avLst/>
            <a:gdLst>
              <a:gd name="connsiteX0" fmla="*/ 6754724 w 6754724"/>
              <a:gd name="connsiteY0" fmla="*/ 12247261 h 12247261"/>
              <a:gd name="connsiteX1" fmla="*/ 0 w 6754724"/>
              <a:gd name="connsiteY1" fmla="*/ 12247260 h 12247261"/>
              <a:gd name="connsiteX2" fmla="*/ 0 w 6754724"/>
              <a:gd name="connsiteY2" fmla="*/ 0 h 12247261"/>
              <a:gd name="connsiteX3" fmla="*/ 139658 w 6754724"/>
              <a:gd name="connsiteY3" fmla="*/ 223862 h 12247261"/>
              <a:gd name="connsiteX4" fmla="*/ 1282700 w 6754724"/>
              <a:gd name="connsiteY4" fmla="*/ 4489313 h 12247261"/>
              <a:gd name="connsiteX5" fmla="*/ 1282700 w 6754724"/>
              <a:gd name="connsiteY5" fmla="*/ 4747199 h 12247261"/>
              <a:gd name="connsiteX6" fmla="*/ 6626747 w 6754724"/>
              <a:gd name="connsiteY6" fmla="*/ 12221211 h 1224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54724" h="12247261">
                <a:moveTo>
                  <a:pt x="6754724" y="12247261"/>
                </a:moveTo>
                <a:lnTo>
                  <a:pt x="0" y="12247260"/>
                </a:lnTo>
                <a:lnTo>
                  <a:pt x="0" y="0"/>
                </a:lnTo>
                <a:lnTo>
                  <a:pt x="139658" y="223862"/>
                </a:lnTo>
                <a:cubicBezTo>
                  <a:pt x="861316" y="1441460"/>
                  <a:pt x="1282700" y="2909294"/>
                  <a:pt x="1282700" y="4489313"/>
                </a:cubicBezTo>
                <a:lnTo>
                  <a:pt x="1282700" y="4747199"/>
                </a:lnTo>
                <a:cubicBezTo>
                  <a:pt x="1282700" y="8433909"/>
                  <a:pt x="3576905" y="11509835"/>
                  <a:pt x="6626747" y="12221211"/>
                </a:cubicBezTo>
                <a:close/>
              </a:path>
            </a:pathLst>
          </a:custGeom>
          <a:solidFill>
            <a:schemeClr val="accent5">
              <a:lumMod val="40000"/>
              <a:lumOff val="60000"/>
            </a:schemeClr>
          </a:solidFill>
          <a:ln>
            <a:noFill/>
          </a:ln>
          <a:effectLst>
            <a:innerShdw blurRad="114300">
              <a:schemeClr val="tx2">
                <a:lumMod val="60000"/>
                <a:lumOff val="40000"/>
              </a:schemeClr>
            </a:innerShdw>
          </a:effectLst>
        </p:spPr>
        <p:style>
          <a:lnRef idx="1">
            <a:schemeClr val="accent1"/>
          </a:lnRef>
          <a:fillRef idx="0">
            <a:schemeClr val="accent1"/>
          </a:fillRef>
          <a:effectRef idx="0">
            <a:schemeClr val="accent1"/>
          </a:effectRef>
          <a:fontRef idx="minor">
            <a:schemeClr val="tx1"/>
          </a:fontRef>
        </p:style>
        <p:txBody>
          <a:bodyPr wrap="square" rtlCol="0" anchor="ctr">
            <a:noAutofit/>
          </a:bodyP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33" name="文本框 32"/>
          <p:cNvSpPr txBox="1"/>
          <p:nvPr/>
        </p:nvSpPr>
        <p:spPr>
          <a:xfrm>
            <a:off x="725170" y="2784475"/>
            <a:ext cx="2821940" cy="2676525"/>
          </a:xfrm>
          <a:prstGeom prst="rect">
            <a:avLst/>
          </a:prstGeom>
          <a:noFill/>
        </p:spPr>
        <p:txBody>
          <a:bodyPr wrap="square">
            <a:spAutoFit/>
          </a:bodyPr>
          <a:lstStyle/>
          <a:p>
            <a:pPr>
              <a:lnSpc>
                <a:spcPct val="150000"/>
              </a:lnSpc>
            </a:pPr>
            <a:r>
              <a:rPr lang="zh-CN" altLang="en-US" sz="1400" dirty="0">
                <a:solidFill>
                  <a:srgbClr val="425166"/>
                </a:solidFill>
                <a:latin typeface="思源黑体 CN Regular" panose="020B0500000000000000" pitchFamily="34" charset="-122"/>
                <a:ea typeface="思源黑体 CN Regular" panose="020B0500000000000000" pitchFamily="34" charset="-122"/>
              </a:rPr>
              <a:t>在本次课程设计中，我们最终编写出了一个基于Alpha Beta剪枝优化的五子棋AI，它能够通过分析不同局势的走向来判断当前较优的落子点，但是其仍旧是比较简单的AI算法，还没有接触到更深层次的逻辑运算</a:t>
            </a: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a:p>
            <a:pPr>
              <a:lnSpc>
                <a:spcPct val="150000"/>
              </a:lnSpc>
            </a:pP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p:txBody>
      </p:sp>
      <p:sp>
        <p:nvSpPr>
          <p:cNvPr id="34" name="文本框 33"/>
          <p:cNvSpPr txBox="1"/>
          <p:nvPr/>
        </p:nvSpPr>
        <p:spPr>
          <a:xfrm>
            <a:off x="4021455" y="2256790"/>
            <a:ext cx="3640455" cy="2353310"/>
          </a:xfrm>
          <a:prstGeom prst="rect">
            <a:avLst/>
          </a:prstGeom>
          <a:noFill/>
        </p:spPr>
        <p:txBody>
          <a:bodyPr wrap="square">
            <a:spAutoFit/>
          </a:bodyPr>
          <a:lstStyle/>
          <a:p>
            <a:pPr>
              <a:lnSpc>
                <a:spcPct val="150000"/>
              </a:lnSpc>
            </a:pPr>
            <a:r>
              <a:rPr lang="zh-CN" altLang="en-US" sz="1400" dirty="0">
                <a:solidFill>
                  <a:srgbClr val="425166"/>
                </a:solidFill>
                <a:latin typeface="思源黑体 CN Regular" panose="020B0500000000000000" pitchFamily="34" charset="-122"/>
                <a:ea typeface="思源黑体 CN Regular" panose="020B0500000000000000" pitchFamily="34" charset="-122"/>
              </a:rPr>
              <a:t>譬如，我们是否可以改进AI对于局势得分的计算公式，用更复杂的公式来得出更精确的得分。同时，当前它只会死板地通过比较分数来行棋，不会基于攻守转换做出分低但更合理的决策。所以在未来有必要为其增设一个算杀项目，即在安全条件范围内的连续进攻制胜，只有这样才能让AI有更大的威胁性</a:t>
            </a: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p:txBody>
      </p:sp>
      <p:sp>
        <p:nvSpPr>
          <p:cNvPr id="35" name="文本框 34"/>
          <p:cNvSpPr txBox="1"/>
          <p:nvPr/>
        </p:nvSpPr>
        <p:spPr>
          <a:xfrm>
            <a:off x="7921625" y="1148715"/>
            <a:ext cx="3613785" cy="2676525"/>
          </a:xfrm>
          <a:prstGeom prst="rect">
            <a:avLst/>
          </a:prstGeom>
          <a:noFill/>
        </p:spPr>
        <p:txBody>
          <a:bodyPr wrap="square">
            <a:spAutoFit/>
          </a:bodyPr>
          <a:lstStyle/>
          <a:p>
            <a:pPr>
              <a:lnSpc>
                <a:spcPct val="150000"/>
              </a:lnSpc>
            </a:pPr>
            <a:r>
              <a:rPr lang="zh-CN" altLang="en-US" sz="1400" dirty="0">
                <a:solidFill>
                  <a:srgbClr val="425166"/>
                </a:solidFill>
                <a:latin typeface="思源黑体 CN Regular" panose="020B0500000000000000" pitchFamily="34" charset="-122"/>
                <a:ea typeface="思源黑体 CN Regular" panose="020B0500000000000000" pitchFamily="34" charset="-122"/>
              </a:rPr>
              <a:t>本次设计虽然以有限的能力，我只接触到了Alpha Beta剪枝算法，但它们让我更加直观地去面对AI，理解AI的浅层逻辑，为以后的深入学习打下一定的基础。而且因为是自主设计的AI课程，也让曾经对于编程只有考试做题意识的我产生很大的成就感与好奇，希望未来在老师的指导下，能和同学们一同踏进AI的殿堂</a:t>
            </a:r>
            <a:endParaRPr lang="zh-CN" altLang="en-US" sz="1400" dirty="0">
              <a:solidFill>
                <a:srgbClr val="425166"/>
              </a:solidFill>
              <a:latin typeface="思源黑体 CN Regular" panose="020B0500000000000000" pitchFamily="34" charset="-122"/>
              <a:ea typeface="思源黑体 CN Regular" panose="020B0500000000000000" pitchFamily="34" charset="-122"/>
            </a:endParaRPr>
          </a:p>
        </p:txBody>
      </p:sp>
      <p:sp>
        <p:nvSpPr>
          <p:cNvPr id="38" name="矩形 37"/>
          <p:cNvSpPr/>
          <p:nvPr/>
        </p:nvSpPr>
        <p:spPr>
          <a:xfrm>
            <a:off x="1307152" y="5087791"/>
            <a:ext cx="1657789" cy="923330"/>
          </a:xfrm>
          <a:prstGeom prst="rect">
            <a:avLst/>
          </a:prstGeom>
          <a:noFill/>
        </p:spPr>
        <p:txBody>
          <a:bodyPr wrap="square" lIns="91440" tIns="45720" rIns="91440" bIns="45720">
            <a:spAutoFit/>
          </a:bodyPr>
          <a:lstStyle/>
          <a:p>
            <a:pPr algn="ctr"/>
            <a:r>
              <a:rPr lang="en-US" altLang="zh-CN" sz="5400" i="1"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rPr>
              <a:t>01</a:t>
            </a:r>
            <a:endParaRPr lang="zh-CN" altLang="en-US" sz="5400" i="1" cap="none" spc="0"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endParaRPr>
          </a:p>
        </p:txBody>
      </p:sp>
      <p:sp>
        <p:nvSpPr>
          <p:cNvPr id="39" name="矩形 38"/>
          <p:cNvSpPr/>
          <p:nvPr/>
        </p:nvSpPr>
        <p:spPr>
          <a:xfrm>
            <a:off x="5103616" y="4781371"/>
            <a:ext cx="1657789" cy="923330"/>
          </a:xfrm>
          <a:prstGeom prst="rect">
            <a:avLst/>
          </a:prstGeom>
          <a:noFill/>
        </p:spPr>
        <p:txBody>
          <a:bodyPr wrap="square" lIns="91440" tIns="45720" rIns="91440" bIns="45720">
            <a:spAutoFit/>
          </a:bodyPr>
          <a:lstStyle/>
          <a:p>
            <a:pPr algn="ctr"/>
            <a:r>
              <a:rPr lang="en-US" altLang="zh-CN" sz="5400" i="1"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rPr>
              <a:t>02</a:t>
            </a:r>
            <a:endParaRPr lang="zh-CN" altLang="en-US" sz="5400" i="1" cap="none" spc="0"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endParaRPr>
          </a:p>
        </p:txBody>
      </p:sp>
      <p:sp>
        <p:nvSpPr>
          <p:cNvPr id="40" name="矩形 39"/>
          <p:cNvSpPr/>
          <p:nvPr/>
        </p:nvSpPr>
        <p:spPr>
          <a:xfrm>
            <a:off x="8899350" y="3686736"/>
            <a:ext cx="1657789" cy="923330"/>
          </a:xfrm>
          <a:prstGeom prst="rect">
            <a:avLst/>
          </a:prstGeom>
          <a:noFill/>
        </p:spPr>
        <p:txBody>
          <a:bodyPr wrap="square" lIns="91440" tIns="45720" rIns="91440" bIns="45720">
            <a:spAutoFit/>
          </a:bodyPr>
          <a:lstStyle/>
          <a:p>
            <a:pPr algn="ctr"/>
            <a:r>
              <a:rPr lang="en-US" altLang="zh-CN" sz="5400" i="1"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rPr>
              <a:t>03</a:t>
            </a:r>
            <a:endParaRPr lang="zh-CN" altLang="en-US" sz="5400" i="1" cap="none" spc="0" dirty="0">
              <a:ln w="10160">
                <a:solidFill>
                  <a:srgbClr val="425166"/>
                </a:solidFill>
                <a:prstDash val="solid"/>
              </a:ln>
              <a:solidFill>
                <a:srgbClr val="FFFFFF"/>
              </a:solidFill>
              <a:effectLst>
                <a:outerShdw blurRad="38100" dist="22860" dir="5400000" algn="tl" rotWithShape="0">
                  <a:srgbClr val="000000">
                    <a:alpha val="30000"/>
                  </a:srgbClr>
                </a:outerShdw>
              </a:effectLst>
              <a:latin typeface="思源黑体 CN Heavy" panose="020B0A00000000000000" pitchFamily="34" charset="-122"/>
              <a:ea typeface="思源黑体 CN Heavy" panose="020B0A00000000000000" pitchFamily="34" charset="-122"/>
            </a:endParaRPr>
          </a:p>
        </p:txBody>
      </p:sp>
      <p:pic>
        <p:nvPicPr>
          <p:cNvPr id="43" name="图片 42"/>
          <p:cNvPicPr>
            <a:picLocks noChangeAspect="1"/>
          </p:cNvPicPr>
          <p:nvPr/>
        </p:nvPicPr>
        <p:blipFill rotWithShape="1">
          <a:blip r:embed="rId1">
            <a:extLst>
              <a:ext uri="{28A0092B-C50C-407E-A947-70E740481C1C}">
                <a14:useLocalDpi xmlns:a14="http://schemas.microsoft.com/office/drawing/2010/main" val="0"/>
              </a:ext>
            </a:extLst>
          </a:blip>
          <a:srcRect t="75544" r="82496" b="3593"/>
          <a:stretch>
            <a:fillRect/>
          </a:stretch>
        </p:blipFill>
        <p:spPr>
          <a:xfrm>
            <a:off x="1784608" y="1960551"/>
            <a:ext cx="702404" cy="728604"/>
          </a:xfrm>
          <a:prstGeom prst="rect">
            <a:avLst/>
          </a:prstGeom>
        </p:spPr>
      </p:pic>
      <p:pic>
        <p:nvPicPr>
          <p:cNvPr id="45" name="图片 44"/>
          <p:cNvPicPr>
            <a:picLocks noChangeAspect="1"/>
          </p:cNvPicPr>
          <p:nvPr/>
        </p:nvPicPr>
        <p:blipFill rotWithShape="1">
          <a:blip r:embed="rId1">
            <a:extLst>
              <a:ext uri="{28A0092B-C50C-407E-A947-70E740481C1C}">
                <a14:useLocalDpi xmlns:a14="http://schemas.microsoft.com/office/drawing/2010/main" val="0"/>
              </a:ext>
            </a:extLst>
          </a:blip>
          <a:srcRect t="75544" r="82496" b="3593"/>
          <a:stretch>
            <a:fillRect/>
          </a:stretch>
        </p:blipFill>
        <p:spPr>
          <a:xfrm>
            <a:off x="9377042" y="232863"/>
            <a:ext cx="702404" cy="728604"/>
          </a:xfrm>
          <a:prstGeom prst="rect">
            <a:avLst/>
          </a:prstGeom>
        </p:spPr>
      </p:pic>
      <p:pic>
        <p:nvPicPr>
          <p:cNvPr id="48" name="图片 47"/>
          <p:cNvPicPr>
            <a:picLocks noChangeAspect="1"/>
          </p:cNvPicPr>
          <p:nvPr/>
        </p:nvPicPr>
        <p:blipFill rotWithShape="1">
          <a:blip r:embed="rId1">
            <a:extLst>
              <a:ext uri="{28A0092B-C50C-407E-A947-70E740481C1C}">
                <a14:useLocalDpi xmlns:a14="http://schemas.microsoft.com/office/drawing/2010/main" val="0"/>
              </a:ext>
            </a:extLst>
          </a:blip>
          <a:srcRect l="26019" r="46747" b="71555"/>
          <a:stretch>
            <a:fillRect/>
          </a:stretch>
        </p:blipFill>
        <p:spPr>
          <a:xfrm>
            <a:off x="5414407" y="1271701"/>
            <a:ext cx="853328" cy="775696"/>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499457" y="2105612"/>
            <a:ext cx="9405230" cy="1323439"/>
          </a:xfrm>
          <a:prstGeom prst="rect">
            <a:avLst/>
          </a:prstGeom>
          <a:noFill/>
        </p:spPr>
        <p:txBody>
          <a:bodyPr wrap="square" rtlCol="0">
            <a:spAutoFit/>
          </a:bodyPr>
          <a:lstStyle/>
          <a:p>
            <a:pPr algn="ctr"/>
            <a:r>
              <a:rPr lang="en-US" altLang="zh-CN" sz="8000" spc="600" dirty="0">
                <a:solidFill>
                  <a:srgbClr val="425166"/>
                </a:solidFill>
                <a:latin typeface="思源黑体 CN Heavy" panose="020B0A00000000000000" pitchFamily="34" charset="-122"/>
                <a:ea typeface="思源黑体 CN Heavy" panose="020B0A00000000000000" pitchFamily="34" charset="-122"/>
              </a:rPr>
              <a:t>THANK YOU!</a:t>
            </a:r>
            <a:endParaRPr lang="zh-CN" altLang="en-US" sz="8000" spc="600" dirty="0">
              <a:solidFill>
                <a:srgbClr val="425166"/>
              </a:solidFill>
              <a:latin typeface="思源黑体 CN Heavy" panose="020B0A00000000000000" pitchFamily="34" charset="-122"/>
              <a:ea typeface="思源黑体 CN Heavy" panose="020B0A00000000000000" pitchFamily="34" charset="-122"/>
            </a:endParaRPr>
          </a:p>
        </p:txBody>
      </p:sp>
      <p:grpSp>
        <p:nvGrpSpPr>
          <p:cNvPr id="12" name="组合 11"/>
          <p:cNvGrpSpPr/>
          <p:nvPr/>
        </p:nvGrpSpPr>
        <p:grpSpPr>
          <a:xfrm>
            <a:off x="7883525" y="4612731"/>
            <a:ext cx="2342236" cy="400110"/>
            <a:chOff x="3017520" y="4614001"/>
            <a:chExt cx="2342236" cy="400110"/>
          </a:xfrm>
        </p:grpSpPr>
        <p:sp>
          <p:nvSpPr>
            <p:cNvPr id="11" name="矩形: 圆角 10"/>
            <p:cNvSpPr/>
            <p:nvPr/>
          </p:nvSpPr>
          <p:spPr>
            <a:xfrm>
              <a:off x="4028796" y="4614001"/>
              <a:ext cx="1330960" cy="40011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9" name="矩形: 圆角 8"/>
            <p:cNvSpPr/>
            <p:nvPr/>
          </p:nvSpPr>
          <p:spPr>
            <a:xfrm>
              <a:off x="3017520" y="4614001"/>
              <a:ext cx="1330960" cy="400110"/>
            </a:xfrm>
            <a:prstGeom prst="roundRect">
              <a:avLst/>
            </a:prstGeom>
            <a:solidFill>
              <a:srgbClr val="586D8A"/>
            </a:solidFill>
            <a:ln>
              <a:noFill/>
            </a:ln>
            <a:effectLst>
              <a:outerShdw blurRad="50800" dist="38100" algn="l" rotWithShape="0">
                <a:schemeClr val="tx2">
                  <a:lumMod val="60000"/>
                  <a:lumOff val="40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3" name="文本框 12"/>
          <p:cNvSpPr txBox="1"/>
          <p:nvPr/>
        </p:nvSpPr>
        <p:spPr>
          <a:xfrm>
            <a:off x="7221220" y="4613910"/>
            <a:ext cx="3469640" cy="398780"/>
          </a:xfrm>
          <a:prstGeom prst="rect">
            <a:avLst/>
          </a:prstGeom>
          <a:noFill/>
        </p:spPr>
        <p:txBody>
          <a:bodyPr wrap="square" rtlCol="0">
            <a:spAutoFit/>
          </a:bodyPr>
          <a:lstStyle/>
          <a:p>
            <a:pPr algn="ctr"/>
            <a:r>
              <a:rPr lang="zh-CN" altLang="en-US" sz="2000" b="1" spc="300" dirty="0">
                <a:solidFill>
                  <a:schemeClr val="bg1"/>
                </a:solidFill>
                <a:latin typeface="思源黑体 CN Regular" panose="020B0500000000000000" pitchFamily="34" charset="-122"/>
                <a:ea typeface="思源黑体 CN Regular" panose="020B0500000000000000" pitchFamily="34" charset="-122"/>
              </a:rPr>
              <a:t>汇报人：</a:t>
            </a:r>
            <a:r>
              <a:rPr lang="zh-CN" altLang="en-US" sz="2000" b="1" spc="300" dirty="0">
                <a:solidFill>
                  <a:srgbClr val="425166"/>
                </a:solidFill>
                <a:latin typeface="思源黑体 CN Regular" panose="020B0500000000000000" pitchFamily="34" charset="-122"/>
                <a:ea typeface="思源黑体 CN Regular" panose="020B0500000000000000" pitchFamily="34" charset="-122"/>
              </a:rPr>
              <a:t>江淏</a:t>
            </a:r>
            <a:endParaRPr lang="zh-CN" altLang="en-US" sz="2000" b="1" spc="300" dirty="0">
              <a:solidFill>
                <a:srgbClr val="425166"/>
              </a:solidFill>
              <a:latin typeface="思源黑体 CN Regular" panose="020B0500000000000000" pitchFamily="34" charset="-122"/>
              <a:ea typeface="思源黑体 CN Regular" panose="020B0500000000000000" pitchFamily="34" charset="-122"/>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223970" y="302667"/>
            <a:ext cx="3744060" cy="1323439"/>
          </a:xfrm>
          <a:prstGeom prst="rect">
            <a:avLst/>
          </a:prstGeom>
          <a:noFill/>
        </p:spPr>
        <p:txBody>
          <a:bodyPr wrap="square" rtlCol="0">
            <a:spAutoFit/>
          </a:bodyPr>
          <a:lstStyle/>
          <a:p>
            <a:pPr algn="ctr"/>
            <a:r>
              <a:rPr lang="zh-CN" altLang="en-US" sz="8000" spc="600" dirty="0">
                <a:solidFill>
                  <a:srgbClr val="425166"/>
                </a:solidFill>
                <a:latin typeface="思源黑体 CN Heavy" panose="020B0A00000000000000" pitchFamily="34" charset="-122"/>
                <a:ea typeface="思源黑体 CN Heavy" panose="020B0A00000000000000" pitchFamily="34" charset="-122"/>
              </a:rPr>
              <a:t>目录</a:t>
            </a:r>
            <a:endParaRPr lang="zh-CN" altLang="en-US" sz="8000" spc="600" dirty="0">
              <a:solidFill>
                <a:srgbClr val="425166"/>
              </a:solidFill>
              <a:latin typeface="思源黑体 CN Heavy" panose="020B0A00000000000000" pitchFamily="34" charset="-122"/>
              <a:ea typeface="思源黑体 CN Heavy" panose="020B0A00000000000000" pitchFamily="34" charset="-122"/>
            </a:endParaRPr>
          </a:p>
        </p:txBody>
      </p:sp>
      <p:sp>
        <p:nvSpPr>
          <p:cNvPr id="5" name="文本框 4"/>
          <p:cNvSpPr txBox="1"/>
          <p:nvPr/>
        </p:nvSpPr>
        <p:spPr>
          <a:xfrm>
            <a:off x="1133805" y="3307659"/>
            <a:ext cx="4691707" cy="645160"/>
          </a:xfrm>
          <a:prstGeom prst="rect">
            <a:avLst/>
          </a:prstGeom>
          <a:noFill/>
        </p:spPr>
        <p:txBody>
          <a:bodyPr wrap="square" rtlCol="0">
            <a:spAutoFit/>
          </a:bodyPr>
          <a:lstStyle/>
          <a:p>
            <a:pPr algn="ctr"/>
            <a:r>
              <a:rPr lang="zh-CN" altLang="en-US" sz="3600" b="1" spc="600" dirty="0">
                <a:solidFill>
                  <a:srgbClr val="425166"/>
                </a:solidFill>
                <a:latin typeface="思源黑体 CN Regular" panose="020B0500000000000000" pitchFamily="34" charset="-122"/>
                <a:ea typeface="思源黑体 CN Regular" panose="020B0500000000000000" pitchFamily="34" charset="-122"/>
              </a:rPr>
              <a:t>设计目的</a:t>
            </a:r>
            <a:endParaRPr lang="zh-CN" altLang="en-US" sz="36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6" name="文本框 5"/>
          <p:cNvSpPr txBox="1"/>
          <p:nvPr/>
        </p:nvSpPr>
        <p:spPr>
          <a:xfrm>
            <a:off x="6348622" y="3309034"/>
            <a:ext cx="4903132" cy="645160"/>
          </a:xfrm>
          <a:prstGeom prst="rect">
            <a:avLst/>
          </a:prstGeom>
          <a:noFill/>
        </p:spPr>
        <p:txBody>
          <a:bodyPr wrap="square" rtlCol="0">
            <a:spAutoFit/>
          </a:bodyPr>
          <a:lstStyle/>
          <a:p>
            <a:pPr algn="ctr"/>
            <a:r>
              <a:rPr lang="zh-CN" altLang="en-US" sz="3600" b="1" spc="600" dirty="0">
                <a:solidFill>
                  <a:srgbClr val="425166"/>
                </a:solidFill>
                <a:latin typeface="思源黑体 CN Regular" panose="020B0500000000000000" pitchFamily="34" charset="-122"/>
                <a:ea typeface="思源黑体 CN Regular" panose="020B0500000000000000" pitchFamily="34" charset="-122"/>
              </a:rPr>
              <a:t>设计基础</a:t>
            </a:r>
            <a:endParaRPr lang="zh-CN" altLang="en-US" sz="36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7" name="文本框 6"/>
          <p:cNvSpPr txBox="1"/>
          <p:nvPr/>
        </p:nvSpPr>
        <p:spPr>
          <a:xfrm>
            <a:off x="1133805" y="5406964"/>
            <a:ext cx="4691707" cy="645160"/>
          </a:xfrm>
          <a:prstGeom prst="rect">
            <a:avLst/>
          </a:prstGeom>
          <a:noFill/>
        </p:spPr>
        <p:txBody>
          <a:bodyPr wrap="square" rtlCol="0">
            <a:spAutoFit/>
          </a:bodyPr>
          <a:lstStyle/>
          <a:p>
            <a:pPr algn="ctr"/>
            <a:r>
              <a:rPr lang="zh-CN" altLang="en-US" sz="3600" b="1" spc="600" dirty="0">
                <a:solidFill>
                  <a:srgbClr val="425166"/>
                </a:solidFill>
                <a:latin typeface="思源黑体 CN Regular" panose="020B0500000000000000" pitchFamily="34" charset="-122"/>
                <a:ea typeface="思源黑体 CN Regular" panose="020B0500000000000000" pitchFamily="34" charset="-122"/>
              </a:rPr>
              <a:t>算法设计</a:t>
            </a:r>
            <a:endParaRPr lang="zh-CN" altLang="en-US" sz="36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文本框 7"/>
          <p:cNvSpPr txBox="1"/>
          <p:nvPr/>
        </p:nvSpPr>
        <p:spPr>
          <a:xfrm>
            <a:off x="6225540" y="5410835"/>
            <a:ext cx="5281930" cy="645160"/>
          </a:xfrm>
          <a:prstGeom prst="rect">
            <a:avLst/>
          </a:prstGeom>
          <a:noFill/>
        </p:spPr>
        <p:txBody>
          <a:bodyPr wrap="square" rtlCol="0">
            <a:spAutoFit/>
          </a:bodyPr>
          <a:lstStyle/>
          <a:p>
            <a:pPr algn="ctr"/>
            <a:r>
              <a:rPr lang="zh-CN" altLang="en-US" sz="3600" b="1" spc="600" dirty="0">
                <a:solidFill>
                  <a:srgbClr val="425166"/>
                </a:solidFill>
                <a:latin typeface="思源黑体 CN Regular" panose="020B0500000000000000" pitchFamily="34" charset="-122"/>
                <a:ea typeface="思源黑体 CN Regular" panose="020B0500000000000000" pitchFamily="34" charset="-122"/>
              </a:rPr>
              <a:t>运行结果分析</a:t>
            </a:r>
            <a:r>
              <a:rPr lang="zh-CN" altLang="en-US" sz="3600" b="1" spc="600" dirty="0">
                <a:solidFill>
                  <a:srgbClr val="425166"/>
                </a:solidFill>
                <a:latin typeface="思源黑体 CN Regular" panose="020B0500000000000000" pitchFamily="34" charset="-122"/>
                <a:ea typeface="思源黑体 CN Regular" panose="020B0500000000000000" pitchFamily="34" charset="-122"/>
              </a:rPr>
              <a:t>与总结</a:t>
            </a:r>
            <a:endParaRPr lang="zh-CN" altLang="en-US" sz="36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13" name="组合 12"/>
          <p:cNvGrpSpPr/>
          <p:nvPr/>
        </p:nvGrpSpPr>
        <p:grpSpPr>
          <a:xfrm>
            <a:off x="2499349" y="2329292"/>
            <a:ext cx="1960620" cy="914400"/>
            <a:chOff x="2172850" y="2345839"/>
            <a:chExt cx="1960620" cy="914400"/>
          </a:xfrm>
        </p:grpSpPr>
        <p:grpSp>
          <p:nvGrpSpPr>
            <p:cNvPr id="11" name="组合 10"/>
            <p:cNvGrpSpPr/>
            <p:nvPr/>
          </p:nvGrpSpPr>
          <p:grpSpPr>
            <a:xfrm>
              <a:off x="2695960" y="2345839"/>
              <a:ext cx="914400" cy="914400"/>
              <a:chOff x="2695960" y="2345839"/>
              <a:chExt cx="914400" cy="914400"/>
            </a:xfrm>
          </p:grpSpPr>
          <p:sp>
            <p:nvSpPr>
              <p:cNvPr id="3" name="椭圆 2"/>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0" name="椭圆 9"/>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2" name="文本框 11"/>
            <p:cNvSpPr txBox="1"/>
            <p:nvPr/>
          </p:nvSpPr>
          <p:spPr>
            <a:xfrm>
              <a:off x="2172850" y="2510651"/>
              <a:ext cx="1960620" cy="584775"/>
            </a:xfrm>
            <a:prstGeom prst="rect">
              <a:avLst/>
            </a:prstGeom>
            <a:noFill/>
          </p:spPr>
          <p:txBody>
            <a:bodyPr wrap="square" rtlCol="0">
              <a:spAutoFit/>
            </a:bodyPr>
            <a:lstStyle/>
            <a:p>
              <a:pPr algn="ctr"/>
              <a:r>
                <a:rPr lang="en-US" altLang="zh-CN" sz="3200" dirty="0">
                  <a:solidFill>
                    <a:srgbClr val="586D8A"/>
                  </a:solidFill>
                  <a:latin typeface="思源黑体 CN Heavy" panose="020B0A00000000000000" pitchFamily="34" charset="-122"/>
                  <a:ea typeface="思源黑体 CN Heavy" panose="020B0A00000000000000" pitchFamily="34" charset="-122"/>
                </a:rPr>
                <a:t>01</a:t>
              </a:r>
              <a:endParaRPr lang="zh-CN" altLang="en-US" sz="3200" dirty="0">
                <a:solidFill>
                  <a:srgbClr val="586D8A"/>
                </a:solidFill>
                <a:latin typeface="思源黑体 CN Heavy" panose="020B0A00000000000000" pitchFamily="34" charset="-122"/>
                <a:ea typeface="思源黑体 CN Heavy" panose="020B0A00000000000000" pitchFamily="34" charset="-122"/>
              </a:endParaRPr>
            </a:p>
          </p:txBody>
        </p:sp>
      </p:grpSp>
      <p:grpSp>
        <p:nvGrpSpPr>
          <p:cNvPr id="14" name="组合 13"/>
          <p:cNvGrpSpPr/>
          <p:nvPr/>
        </p:nvGrpSpPr>
        <p:grpSpPr>
          <a:xfrm>
            <a:off x="7819878" y="2329292"/>
            <a:ext cx="1960620" cy="914400"/>
            <a:chOff x="2172850" y="2345839"/>
            <a:chExt cx="1960620" cy="914400"/>
          </a:xfrm>
        </p:grpSpPr>
        <p:grpSp>
          <p:nvGrpSpPr>
            <p:cNvPr id="15" name="组合 14"/>
            <p:cNvGrpSpPr/>
            <p:nvPr/>
          </p:nvGrpSpPr>
          <p:grpSpPr>
            <a:xfrm>
              <a:off x="2695960" y="2345839"/>
              <a:ext cx="914400" cy="914400"/>
              <a:chOff x="2695960" y="2345839"/>
              <a:chExt cx="914400" cy="914400"/>
            </a:xfrm>
          </p:grpSpPr>
          <p:sp>
            <p:nvSpPr>
              <p:cNvPr id="17" name="椭圆 1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8" name="椭圆 1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6" name="文本框 15"/>
            <p:cNvSpPr txBox="1"/>
            <p:nvPr/>
          </p:nvSpPr>
          <p:spPr>
            <a:xfrm>
              <a:off x="2172850" y="2510651"/>
              <a:ext cx="1960620" cy="584775"/>
            </a:xfrm>
            <a:prstGeom prst="rect">
              <a:avLst/>
            </a:prstGeom>
            <a:noFill/>
          </p:spPr>
          <p:txBody>
            <a:bodyPr wrap="square" rtlCol="0">
              <a:spAutoFit/>
            </a:bodyPr>
            <a:lstStyle/>
            <a:p>
              <a:pPr algn="ctr"/>
              <a:r>
                <a:rPr lang="en-US" altLang="zh-CN" sz="3200" dirty="0">
                  <a:solidFill>
                    <a:srgbClr val="586D8A"/>
                  </a:solidFill>
                  <a:latin typeface="思源黑体 CN Heavy" panose="020B0A00000000000000" pitchFamily="34" charset="-122"/>
                  <a:ea typeface="思源黑体 CN Heavy" panose="020B0A00000000000000" pitchFamily="34" charset="-122"/>
                </a:rPr>
                <a:t>02</a:t>
              </a:r>
              <a:endParaRPr lang="zh-CN" altLang="en-US" sz="3200" dirty="0">
                <a:solidFill>
                  <a:srgbClr val="586D8A"/>
                </a:solidFill>
                <a:latin typeface="思源黑体 CN Heavy" panose="020B0A00000000000000" pitchFamily="34" charset="-122"/>
                <a:ea typeface="思源黑体 CN Heavy" panose="020B0A00000000000000" pitchFamily="34" charset="-122"/>
              </a:endParaRPr>
            </a:p>
          </p:txBody>
        </p:sp>
      </p:grpSp>
      <p:grpSp>
        <p:nvGrpSpPr>
          <p:cNvPr id="19" name="组合 18"/>
          <p:cNvGrpSpPr/>
          <p:nvPr/>
        </p:nvGrpSpPr>
        <p:grpSpPr>
          <a:xfrm>
            <a:off x="2499349" y="4415892"/>
            <a:ext cx="1960620" cy="914400"/>
            <a:chOff x="2172850" y="2345839"/>
            <a:chExt cx="1960620" cy="914400"/>
          </a:xfrm>
        </p:grpSpPr>
        <p:grpSp>
          <p:nvGrpSpPr>
            <p:cNvPr id="20" name="组合 19"/>
            <p:cNvGrpSpPr/>
            <p:nvPr/>
          </p:nvGrpSpPr>
          <p:grpSpPr>
            <a:xfrm>
              <a:off x="2695960" y="2345839"/>
              <a:ext cx="914400" cy="914400"/>
              <a:chOff x="2695960" y="2345839"/>
              <a:chExt cx="914400" cy="914400"/>
            </a:xfrm>
          </p:grpSpPr>
          <p:sp>
            <p:nvSpPr>
              <p:cNvPr id="22" name="椭圆 21"/>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23" name="椭圆 22"/>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1" name="文本框 20"/>
            <p:cNvSpPr txBox="1"/>
            <p:nvPr/>
          </p:nvSpPr>
          <p:spPr>
            <a:xfrm>
              <a:off x="2172850" y="2510651"/>
              <a:ext cx="1960620" cy="584775"/>
            </a:xfrm>
            <a:prstGeom prst="rect">
              <a:avLst/>
            </a:prstGeom>
            <a:noFill/>
          </p:spPr>
          <p:txBody>
            <a:bodyPr wrap="square" rtlCol="0">
              <a:spAutoFit/>
            </a:bodyPr>
            <a:lstStyle/>
            <a:p>
              <a:pPr algn="ctr"/>
              <a:r>
                <a:rPr lang="en-US" altLang="zh-CN" sz="3200" dirty="0">
                  <a:solidFill>
                    <a:srgbClr val="586D8A"/>
                  </a:solidFill>
                  <a:latin typeface="思源黑体 CN Heavy" panose="020B0A00000000000000" pitchFamily="34" charset="-122"/>
                  <a:ea typeface="思源黑体 CN Heavy" panose="020B0A00000000000000" pitchFamily="34" charset="-122"/>
                </a:rPr>
                <a:t>03</a:t>
              </a:r>
              <a:endParaRPr lang="zh-CN" altLang="en-US" sz="3200" dirty="0">
                <a:solidFill>
                  <a:srgbClr val="586D8A"/>
                </a:solidFill>
                <a:latin typeface="思源黑体 CN Heavy" panose="020B0A00000000000000" pitchFamily="34" charset="-122"/>
                <a:ea typeface="思源黑体 CN Heavy" panose="020B0A00000000000000" pitchFamily="34" charset="-122"/>
              </a:endParaRPr>
            </a:p>
          </p:txBody>
        </p:sp>
      </p:grpSp>
      <p:grpSp>
        <p:nvGrpSpPr>
          <p:cNvPr id="24" name="组合 23"/>
          <p:cNvGrpSpPr/>
          <p:nvPr/>
        </p:nvGrpSpPr>
        <p:grpSpPr>
          <a:xfrm>
            <a:off x="7819878" y="4417266"/>
            <a:ext cx="1960620" cy="914400"/>
            <a:chOff x="2172850" y="2345839"/>
            <a:chExt cx="1960620" cy="914400"/>
          </a:xfrm>
        </p:grpSpPr>
        <p:grpSp>
          <p:nvGrpSpPr>
            <p:cNvPr id="25" name="组合 24"/>
            <p:cNvGrpSpPr/>
            <p:nvPr/>
          </p:nvGrpSpPr>
          <p:grpSpPr>
            <a:xfrm>
              <a:off x="2695960" y="2345839"/>
              <a:ext cx="914400" cy="914400"/>
              <a:chOff x="2695960" y="2345839"/>
              <a:chExt cx="914400" cy="914400"/>
            </a:xfrm>
          </p:grpSpPr>
          <p:sp>
            <p:nvSpPr>
              <p:cNvPr id="27" name="椭圆 2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28" name="椭圆 2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6" name="文本框 25"/>
            <p:cNvSpPr txBox="1"/>
            <p:nvPr/>
          </p:nvSpPr>
          <p:spPr>
            <a:xfrm>
              <a:off x="2172850" y="2510651"/>
              <a:ext cx="1960620" cy="584775"/>
            </a:xfrm>
            <a:prstGeom prst="rect">
              <a:avLst/>
            </a:prstGeom>
            <a:noFill/>
          </p:spPr>
          <p:txBody>
            <a:bodyPr wrap="square" rtlCol="0">
              <a:spAutoFit/>
            </a:bodyPr>
            <a:lstStyle/>
            <a:p>
              <a:pPr algn="ctr"/>
              <a:r>
                <a:rPr lang="en-US" altLang="zh-CN" sz="3200" dirty="0">
                  <a:solidFill>
                    <a:srgbClr val="586D8A"/>
                  </a:solidFill>
                  <a:latin typeface="思源黑体 CN Heavy" panose="020B0A00000000000000" pitchFamily="34" charset="-122"/>
                  <a:ea typeface="思源黑体 CN Heavy" panose="020B0A00000000000000" pitchFamily="34" charset="-122"/>
                </a:rPr>
                <a:t>04</a:t>
              </a:r>
              <a:endParaRPr lang="zh-CN" altLang="en-US" sz="3200" dirty="0">
                <a:solidFill>
                  <a:srgbClr val="586D8A"/>
                </a:solidFill>
                <a:latin typeface="思源黑体 CN Heavy" panose="020B0A00000000000000" pitchFamily="34" charset="-122"/>
                <a:ea typeface="思源黑体 CN Heavy" panose="020B0A00000000000000" pitchFamily="34" charset="-122"/>
              </a:endParaRPr>
            </a:p>
          </p:txBody>
        </p:sp>
      </p:grpSp>
      <p:grpSp>
        <p:nvGrpSpPr>
          <p:cNvPr id="33" name="组合 32"/>
          <p:cNvGrpSpPr/>
          <p:nvPr/>
        </p:nvGrpSpPr>
        <p:grpSpPr>
          <a:xfrm>
            <a:off x="583386" y="1625433"/>
            <a:ext cx="11025228" cy="227115"/>
            <a:chOff x="558800" y="1526460"/>
            <a:chExt cx="11025228" cy="227115"/>
          </a:xfrm>
        </p:grpSpPr>
        <p:cxnSp>
          <p:nvCxnSpPr>
            <p:cNvPr id="30" name="直接连接符 29"/>
            <p:cNvCxnSpPr/>
            <p:nvPr/>
          </p:nvCxnSpPr>
          <p:spPr>
            <a:xfrm>
              <a:off x="558800" y="1656668"/>
              <a:ext cx="4348480" cy="0"/>
            </a:xfrm>
            <a:prstGeom prst="line">
              <a:avLst/>
            </a:prstGeom>
            <a:ln w="19050" cmpd="sng">
              <a:solidFill>
                <a:schemeClr val="tx2">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a:off x="7235548" y="1656668"/>
              <a:ext cx="4348480" cy="0"/>
            </a:xfrm>
            <a:prstGeom prst="line">
              <a:avLst/>
            </a:prstGeom>
            <a:ln w="19050" cmpd="sng">
              <a:solidFill>
                <a:schemeClr val="tx2">
                  <a:lumMod val="60000"/>
                  <a:lumOff val="40000"/>
                </a:schemeClr>
              </a:solidFill>
              <a:prstDash val="solid"/>
            </a:ln>
          </p:spPr>
          <p:style>
            <a:lnRef idx="1">
              <a:schemeClr val="accent1"/>
            </a:lnRef>
            <a:fillRef idx="0">
              <a:schemeClr val="accent1"/>
            </a:fillRef>
            <a:effectRef idx="0">
              <a:schemeClr val="accent1"/>
            </a:effectRef>
            <a:fontRef idx="minor">
              <a:schemeClr val="tx1"/>
            </a:fontRef>
          </p:style>
        </p:cxnSp>
        <p:sp>
          <p:nvSpPr>
            <p:cNvPr id="32" name="矩形 31"/>
            <p:cNvSpPr/>
            <p:nvPr/>
          </p:nvSpPr>
          <p:spPr>
            <a:xfrm>
              <a:off x="4907280" y="1526460"/>
              <a:ext cx="2328268" cy="227115"/>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60400" y="2590800"/>
            <a:ext cx="10871200" cy="1818640"/>
            <a:chOff x="660400" y="2519680"/>
            <a:chExt cx="10871200" cy="1818640"/>
          </a:xfrm>
        </p:grpSpPr>
        <p:sp>
          <p:nvSpPr>
            <p:cNvPr id="10" name="矩形: 圆角 9"/>
            <p:cNvSpPr/>
            <p:nvPr/>
          </p:nvSpPr>
          <p:spPr>
            <a:xfrm>
              <a:off x="4511040" y="2519680"/>
              <a:ext cx="7020560" cy="181864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 name="矩形: 圆角 7"/>
            <p:cNvSpPr/>
            <p:nvPr/>
          </p:nvSpPr>
          <p:spPr>
            <a:xfrm>
              <a:off x="660400" y="2519680"/>
              <a:ext cx="4460240" cy="1818640"/>
            </a:xfrm>
            <a:prstGeom prst="roundRect">
              <a:avLst/>
            </a:prstGeom>
            <a:solidFill>
              <a:srgbClr val="586D8A"/>
            </a:solidFill>
            <a:ln>
              <a:noFill/>
            </a:ln>
            <a:effectLst>
              <a:outerShdw blurRad="50800" dist="38100" algn="l" rotWithShape="0">
                <a:srgbClr val="586D8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 name="文本框 1"/>
          <p:cNvSpPr txBox="1"/>
          <p:nvPr/>
        </p:nvSpPr>
        <p:spPr>
          <a:xfrm>
            <a:off x="5352107" y="3038455"/>
            <a:ext cx="5809449" cy="922020"/>
          </a:xfrm>
          <a:prstGeom prst="rect">
            <a:avLst/>
          </a:prstGeom>
          <a:noFill/>
        </p:spPr>
        <p:txBody>
          <a:bodyPr wrap="square" rtlCol="0">
            <a:spAutoFit/>
          </a:bodyPr>
          <a:lstStyle/>
          <a:p>
            <a:pPr algn="ctr"/>
            <a:r>
              <a:rPr lang="zh-CN" altLang="en-US" sz="5400" b="1" spc="600" dirty="0">
                <a:solidFill>
                  <a:srgbClr val="425166"/>
                </a:solidFill>
                <a:latin typeface="思源黑体 CN Regular" panose="020B0500000000000000" pitchFamily="34" charset="-122"/>
                <a:ea typeface="思源黑体 CN Regular" panose="020B0500000000000000" pitchFamily="34" charset="-122"/>
                <a:sym typeface="+mn-ea"/>
              </a:rPr>
              <a:t>设计目的</a:t>
            </a:r>
            <a:endParaRPr lang="zh-CN" altLang="en-US" sz="54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9" name="文本框 8"/>
          <p:cNvSpPr txBox="1"/>
          <p:nvPr/>
        </p:nvSpPr>
        <p:spPr>
          <a:xfrm>
            <a:off x="544666" y="3038455"/>
            <a:ext cx="4691707" cy="923330"/>
          </a:xfrm>
          <a:prstGeom prst="rect">
            <a:avLst/>
          </a:prstGeom>
          <a:noFill/>
        </p:spPr>
        <p:txBody>
          <a:bodyPr wrap="square" rtlCol="0">
            <a:spAutoFit/>
          </a:bodyPr>
          <a:lstStyle/>
          <a:p>
            <a:pPr algn="ctr"/>
            <a:r>
              <a:rPr lang="zh-CN" altLang="en-US" sz="5400" b="1" spc="600" dirty="0">
                <a:solidFill>
                  <a:schemeClr val="bg1"/>
                </a:solidFill>
                <a:latin typeface="思源黑体 CN Regular" panose="020B0500000000000000" pitchFamily="34" charset="-122"/>
                <a:ea typeface="思源黑体 CN Regular" panose="020B0500000000000000" pitchFamily="34" charset="-122"/>
              </a:rPr>
              <a:t>第一部分</a:t>
            </a:r>
            <a:endParaRPr lang="zh-CN" altLang="en-US" sz="5400" b="1" spc="600" dirty="0">
              <a:solidFill>
                <a:schemeClr val="bg1"/>
              </a:solidFill>
              <a:latin typeface="思源黑体 CN Regular" panose="020B0500000000000000" pitchFamily="34" charset="-122"/>
              <a:ea typeface="思源黑体 CN Regular" panose="020B0500000000000000" pitchFamily="34" charset="-122"/>
            </a:endParaRPr>
          </a:p>
        </p:txBody>
      </p:sp>
      <p:grpSp>
        <p:nvGrpSpPr>
          <p:cNvPr id="18" name="组合 17"/>
          <p:cNvGrpSpPr/>
          <p:nvPr/>
        </p:nvGrpSpPr>
        <p:grpSpPr>
          <a:xfrm>
            <a:off x="985520" y="2194560"/>
            <a:ext cx="6380480" cy="172720"/>
            <a:chOff x="985520" y="2194560"/>
            <a:chExt cx="6380480" cy="172720"/>
          </a:xfrm>
        </p:grpSpPr>
        <p:cxnSp>
          <p:nvCxnSpPr>
            <p:cNvPr id="13" name="直接连接符 12"/>
            <p:cNvCxnSpPr/>
            <p:nvPr/>
          </p:nvCxnSpPr>
          <p:spPr>
            <a:xfrm>
              <a:off x="985520" y="21945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85520" y="236728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4927600" y="4632960"/>
            <a:ext cx="6451600" cy="203200"/>
            <a:chOff x="4927600" y="4632960"/>
            <a:chExt cx="6451600" cy="203200"/>
          </a:xfrm>
        </p:grpSpPr>
        <p:cxnSp>
          <p:nvCxnSpPr>
            <p:cNvPr id="14" name="直接连接符 13"/>
            <p:cNvCxnSpPr/>
            <p:nvPr/>
          </p:nvCxnSpPr>
          <p:spPr>
            <a:xfrm>
              <a:off x="4927600" y="48361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7965440" y="4632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646079" y="1247427"/>
            <a:ext cx="11009062" cy="1014730"/>
          </a:xfrm>
          <a:prstGeom prst="rect">
            <a:avLst/>
          </a:prstGeom>
          <a:noFill/>
        </p:spPr>
        <p:txBody>
          <a:bodyPr wrap="square">
            <a:spAutoFit/>
          </a:bodyPr>
          <a:lstStyle/>
          <a:p>
            <a:pPr algn="ctr">
              <a:lnSpc>
                <a:spcPct val="150000"/>
              </a:lnSpc>
            </a:pPr>
            <a:r>
              <a:rPr lang="zh-CN" altLang="en-US" sz="2000" dirty="0">
                <a:solidFill>
                  <a:srgbClr val="425166"/>
                </a:solidFill>
                <a:latin typeface="思源黑体 CN Regular" panose="020B0500000000000000" pitchFamily="34" charset="-122"/>
                <a:ea typeface="思源黑体 CN Regular" panose="020B0500000000000000" pitchFamily="34" charset="-122"/>
              </a:rPr>
              <a:t>本次实验中，我在能力范围内将尝试通过自定评估函数与最基础Alpha Beta剪枝的辅助，尝试编写出具有一定对弈能力的五子棋AI</a:t>
            </a:r>
            <a:endParaRPr lang="zh-CN" altLang="en-US" sz="2000" dirty="0">
              <a:solidFill>
                <a:srgbClr val="425166"/>
              </a:solidFill>
              <a:latin typeface="思源黑体 CN Regular" panose="020B0500000000000000" pitchFamily="34" charset="-122"/>
              <a:ea typeface="思源黑体 CN Regular" panose="020B0500000000000000" pitchFamily="34" charset="-122"/>
            </a:endParaRPr>
          </a:p>
        </p:txBody>
      </p:sp>
      <p:sp>
        <p:nvSpPr>
          <p:cNvPr id="5" name="对话气泡: 矩形 4"/>
          <p:cNvSpPr/>
          <p:nvPr/>
        </p:nvSpPr>
        <p:spPr>
          <a:xfrm flipH="1" flipV="1">
            <a:off x="902497" y="3534667"/>
            <a:ext cx="3253599" cy="2663704"/>
          </a:xfrm>
          <a:prstGeom prst="wedgeRectCallout">
            <a:avLst>
              <a:gd name="adj1" fmla="val -39346"/>
              <a:gd name="adj2" fmla="val 72196"/>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6" name="对话气泡: 矩形 5"/>
          <p:cNvSpPr/>
          <p:nvPr/>
        </p:nvSpPr>
        <p:spPr>
          <a:xfrm flipH="1" flipV="1">
            <a:off x="4438177" y="3534667"/>
            <a:ext cx="3253599" cy="2663704"/>
          </a:xfrm>
          <a:prstGeom prst="wedgeRectCallout">
            <a:avLst>
              <a:gd name="adj1" fmla="val -39346"/>
              <a:gd name="adj2" fmla="val 72196"/>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7" name="对话气泡: 矩形 6"/>
          <p:cNvSpPr/>
          <p:nvPr/>
        </p:nvSpPr>
        <p:spPr>
          <a:xfrm flipH="1" flipV="1">
            <a:off x="7973857" y="3534667"/>
            <a:ext cx="3253599" cy="2663704"/>
          </a:xfrm>
          <a:prstGeom prst="wedgeRectCallout">
            <a:avLst>
              <a:gd name="adj1" fmla="val -39346"/>
              <a:gd name="adj2" fmla="val 72196"/>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文本框 7"/>
          <p:cNvSpPr txBox="1"/>
          <p:nvPr/>
        </p:nvSpPr>
        <p:spPr>
          <a:xfrm>
            <a:off x="1128524" y="3956879"/>
            <a:ext cx="2898061" cy="175323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类似围棋、国际象棋等棋类，五子棋也是一类十分热门的完备信息零和博弈游戏。</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9" name="文本框 8"/>
          <p:cNvSpPr txBox="1"/>
          <p:nvPr/>
        </p:nvSpPr>
        <p:spPr>
          <a:xfrm>
            <a:off x="4633595" y="3540760"/>
            <a:ext cx="3126105" cy="2584450"/>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在人机博弈中，双方将回合制进行走棋，己方考虑当自己在所有可行的走法中作出某一特定选择后对方可能会采取的走法并进行对比，从而选择最有利于自己的走法</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10" name="文本框 9"/>
          <p:cNvSpPr txBox="1"/>
          <p:nvPr/>
        </p:nvSpPr>
        <p:spPr>
          <a:xfrm>
            <a:off x="8151327" y="3782254"/>
            <a:ext cx="2898061" cy="216852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极小化极大算法最大的缺点就是会造成数据冗余，Alpha剪枝用来解决极大值冗余问题，Beta剪枝则用来解决极小值冗余问题</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11" name="组合 10"/>
          <p:cNvGrpSpPr/>
          <p:nvPr/>
        </p:nvGrpSpPr>
        <p:grpSpPr>
          <a:xfrm>
            <a:off x="-141677" y="165211"/>
            <a:ext cx="5719287" cy="653643"/>
            <a:chOff x="-121357" y="195691"/>
            <a:chExt cx="5719287" cy="653643"/>
          </a:xfrm>
        </p:grpSpPr>
        <p:sp>
          <p:nvSpPr>
            <p:cNvPr id="12" name="文本框 11"/>
            <p:cNvSpPr txBox="1"/>
            <p:nvPr/>
          </p:nvSpPr>
          <p:spPr>
            <a:xfrm>
              <a:off x="906223" y="263697"/>
              <a:ext cx="4691707" cy="521970"/>
            </a:xfrm>
            <a:prstGeom prst="rect">
              <a:avLst/>
            </a:prstGeom>
            <a:noFill/>
          </p:spPr>
          <p:txBody>
            <a:bodyPr wrap="square" rtlCol="0">
              <a:spAutoFit/>
            </a:bodyPr>
            <a:lstStyle/>
            <a:p>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设计目的</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13" name="组合 12"/>
            <p:cNvGrpSpPr/>
            <p:nvPr/>
          </p:nvGrpSpPr>
          <p:grpSpPr>
            <a:xfrm>
              <a:off x="-121357" y="195691"/>
              <a:ext cx="1401517" cy="653643"/>
              <a:chOff x="2172850" y="2345839"/>
              <a:chExt cx="1960620" cy="914400"/>
            </a:xfrm>
          </p:grpSpPr>
          <p:grpSp>
            <p:nvGrpSpPr>
              <p:cNvPr id="14" name="组合 13"/>
              <p:cNvGrpSpPr/>
              <p:nvPr/>
            </p:nvGrpSpPr>
            <p:grpSpPr>
              <a:xfrm>
                <a:off x="2695960" y="2345839"/>
                <a:ext cx="914400" cy="914400"/>
                <a:chOff x="2695960" y="2345839"/>
                <a:chExt cx="914400" cy="914400"/>
              </a:xfrm>
            </p:grpSpPr>
            <p:sp>
              <p:nvSpPr>
                <p:cNvPr id="16" name="椭圆 15"/>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7" name="椭圆 16"/>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5" name="文本框 14"/>
              <p:cNvSpPr txBox="1"/>
              <p:nvPr/>
            </p:nvSpPr>
            <p:spPr>
              <a:xfrm>
                <a:off x="2172850" y="2510650"/>
                <a:ext cx="1960620" cy="707371"/>
              </a:xfrm>
              <a:prstGeom prst="rect">
                <a:avLst/>
              </a:prstGeom>
              <a:noFill/>
            </p:spPr>
            <p:txBody>
              <a:bodyPr wrap="square" rtlCol="0">
                <a:spAutoFit/>
              </a:bodyPr>
              <a:lstStyle/>
              <a:p>
                <a:pPr algn="ctr"/>
                <a:r>
                  <a:rPr lang="en-US" altLang="zh-CN" sz="2400" dirty="0">
                    <a:solidFill>
                      <a:srgbClr val="586D8A"/>
                    </a:solidFill>
                    <a:latin typeface="思源黑体 CN Heavy" panose="020B0A00000000000000" pitchFamily="34" charset="-122"/>
                    <a:ea typeface="思源黑体 CN Heavy" panose="020B0A00000000000000" pitchFamily="34" charset="-122"/>
                  </a:rPr>
                  <a:t>01</a:t>
                </a:r>
                <a:endParaRPr lang="zh-CN" altLang="en-US" sz="2400" dirty="0">
                  <a:solidFill>
                    <a:srgbClr val="586D8A"/>
                  </a:solidFill>
                  <a:latin typeface="思源黑体 CN Heavy" panose="020B0A00000000000000" pitchFamily="34" charset="-122"/>
                  <a:ea typeface="思源黑体 CN Heavy" panose="020B0A00000000000000" pitchFamily="34" charset="-122"/>
                </a:endParaRPr>
              </a:p>
            </p:txBody>
          </p:sp>
        </p:gr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60400" y="2590800"/>
            <a:ext cx="10871200" cy="1818640"/>
            <a:chOff x="660400" y="2519680"/>
            <a:chExt cx="10871200" cy="1818640"/>
          </a:xfrm>
        </p:grpSpPr>
        <p:sp>
          <p:nvSpPr>
            <p:cNvPr id="10" name="矩形: 圆角 9"/>
            <p:cNvSpPr/>
            <p:nvPr/>
          </p:nvSpPr>
          <p:spPr>
            <a:xfrm>
              <a:off x="4511040" y="2519680"/>
              <a:ext cx="7020560" cy="181864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 name="矩形: 圆角 7"/>
            <p:cNvSpPr/>
            <p:nvPr/>
          </p:nvSpPr>
          <p:spPr>
            <a:xfrm>
              <a:off x="660400" y="2519680"/>
              <a:ext cx="4460240" cy="1818640"/>
            </a:xfrm>
            <a:prstGeom prst="roundRect">
              <a:avLst/>
            </a:prstGeom>
            <a:solidFill>
              <a:srgbClr val="586D8A"/>
            </a:solidFill>
            <a:ln>
              <a:noFill/>
            </a:ln>
            <a:effectLst>
              <a:outerShdw blurRad="50800" dist="38100" algn="l" rotWithShape="0">
                <a:srgbClr val="586D8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 name="文本框 1"/>
          <p:cNvSpPr txBox="1"/>
          <p:nvPr/>
        </p:nvSpPr>
        <p:spPr>
          <a:xfrm>
            <a:off x="5352107" y="3038455"/>
            <a:ext cx="5809449" cy="922020"/>
          </a:xfrm>
          <a:prstGeom prst="rect">
            <a:avLst/>
          </a:prstGeom>
          <a:noFill/>
        </p:spPr>
        <p:txBody>
          <a:bodyPr wrap="square" rtlCol="0">
            <a:spAutoFit/>
          </a:bodyPr>
          <a:lstStyle/>
          <a:p>
            <a:pPr algn="ctr"/>
            <a:r>
              <a:rPr lang="zh-CN" altLang="en-US" sz="5400" b="1" spc="600" dirty="0">
                <a:solidFill>
                  <a:srgbClr val="425166"/>
                </a:solidFill>
                <a:latin typeface="思源黑体 CN Regular" panose="020B0500000000000000" pitchFamily="34" charset="-122"/>
                <a:ea typeface="思源黑体 CN Regular" panose="020B0500000000000000" pitchFamily="34" charset="-122"/>
                <a:sym typeface="+mn-ea"/>
              </a:rPr>
              <a:t>设计基础</a:t>
            </a:r>
            <a:endParaRPr lang="zh-CN" altLang="en-US" sz="54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9" name="文本框 8"/>
          <p:cNvSpPr txBox="1"/>
          <p:nvPr/>
        </p:nvSpPr>
        <p:spPr>
          <a:xfrm>
            <a:off x="544666" y="3038455"/>
            <a:ext cx="4691707" cy="923330"/>
          </a:xfrm>
          <a:prstGeom prst="rect">
            <a:avLst/>
          </a:prstGeom>
          <a:noFill/>
        </p:spPr>
        <p:txBody>
          <a:bodyPr wrap="square" rtlCol="0">
            <a:spAutoFit/>
          </a:bodyPr>
          <a:lstStyle/>
          <a:p>
            <a:pPr algn="ctr"/>
            <a:r>
              <a:rPr lang="zh-CN" altLang="en-US" sz="5400" b="1" spc="600" dirty="0">
                <a:solidFill>
                  <a:schemeClr val="bg1"/>
                </a:solidFill>
                <a:latin typeface="思源黑体 CN Regular" panose="020B0500000000000000" pitchFamily="34" charset="-122"/>
                <a:ea typeface="思源黑体 CN Regular" panose="020B0500000000000000" pitchFamily="34" charset="-122"/>
              </a:rPr>
              <a:t>第二部分</a:t>
            </a:r>
            <a:endParaRPr lang="zh-CN" altLang="en-US" sz="5400" b="1" spc="600" dirty="0">
              <a:solidFill>
                <a:schemeClr val="bg1"/>
              </a:solidFill>
              <a:latin typeface="思源黑体 CN Regular" panose="020B0500000000000000" pitchFamily="34" charset="-122"/>
              <a:ea typeface="思源黑体 CN Regular" panose="020B0500000000000000" pitchFamily="34" charset="-122"/>
            </a:endParaRPr>
          </a:p>
        </p:txBody>
      </p:sp>
      <p:grpSp>
        <p:nvGrpSpPr>
          <p:cNvPr id="18" name="组合 17"/>
          <p:cNvGrpSpPr/>
          <p:nvPr/>
        </p:nvGrpSpPr>
        <p:grpSpPr>
          <a:xfrm>
            <a:off x="985520" y="2194560"/>
            <a:ext cx="6380480" cy="172720"/>
            <a:chOff x="985520" y="2194560"/>
            <a:chExt cx="6380480" cy="172720"/>
          </a:xfrm>
        </p:grpSpPr>
        <p:cxnSp>
          <p:nvCxnSpPr>
            <p:cNvPr id="13" name="直接连接符 12"/>
            <p:cNvCxnSpPr/>
            <p:nvPr/>
          </p:nvCxnSpPr>
          <p:spPr>
            <a:xfrm>
              <a:off x="985520" y="21945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85520" y="236728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4927600" y="4632960"/>
            <a:ext cx="6451600" cy="203200"/>
            <a:chOff x="4927600" y="4632960"/>
            <a:chExt cx="6451600" cy="203200"/>
          </a:xfrm>
        </p:grpSpPr>
        <p:cxnSp>
          <p:nvCxnSpPr>
            <p:cNvPr id="14" name="直接连接符 13"/>
            <p:cNvCxnSpPr/>
            <p:nvPr/>
          </p:nvCxnSpPr>
          <p:spPr>
            <a:xfrm>
              <a:off x="4927600" y="48361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7965440" y="4632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3437890" cy="653643"/>
            <a:chOff x="-121357" y="195691"/>
            <a:chExt cx="3437890" cy="653643"/>
          </a:xfrm>
        </p:grpSpPr>
        <p:sp>
          <p:nvSpPr>
            <p:cNvPr id="3" name="文本框 2"/>
            <p:cNvSpPr txBox="1"/>
            <p:nvPr/>
          </p:nvSpPr>
          <p:spPr>
            <a:xfrm>
              <a:off x="906073" y="263636"/>
              <a:ext cx="2410460"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设计基础</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4032"/>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02</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grpSp>
        <p:nvGrpSpPr>
          <p:cNvPr id="22" name="组合 21"/>
          <p:cNvGrpSpPr/>
          <p:nvPr/>
        </p:nvGrpSpPr>
        <p:grpSpPr>
          <a:xfrm>
            <a:off x="4978400" y="2306320"/>
            <a:ext cx="2235200" cy="2245360"/>
            <a:chOff x="4978400" y="2306320"/>
            <a:chExt cx="2235200" cy="2245360"/>
          </a:xfrm>
        </p:grpSpPr>
        <p:grpSp>
          <p:nvGrpSpPr>
            <p:cNvPr id="16" name="组合 15"/>
            <p:cNvGrpSpPr/>
            <p:nvPr/>
          </p:nvGrpSpPr>
          <p:grpSpPr>
            <a:xfrm rot="18949642">
              <a:off x="4978400" y="2306320"/>
              <a:ext cx="2235200" cy="2245360"/>
              <a:chOff x="5445760" y="1584960"/>
              <a:chExt cx="2235200" cy="2245360"/>
            </a:xfrm>
            <a:solidFill>
              <a:schemeClr val="tx2">
                <a:lumMod val="60000"/>
                <a:lumOff val="40000"/>
                <a:alpha val="20000"/>
              </a:schemeClr>
            </a:solidFill>
          </p:grpSpPr>
          <p:sp>
            <p:nvSpPr>
              <p:cNvPr id="17" name="泪滴形 16"/>
              <p:cNvSpPr/>
              <p:nvPr/>
            </p:nvSpPr>
            <p:spPr>
              <a:xfrm>
                <a:off x="5445760" y="291592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8" name="泪滴形 17"/>
              <p:cNvSpPr/>
              <p:nvPr/>
            </p:nvSpPr>
            <p:spPr>
              <a:xfrm flipH="1">
                <a:off x="6766560" y="291592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9" name="泪滴形 18"/>
              <p:cNvSpPr/>
              <p:nvPr/>
            </p:nvSpPr>
            <p:spPr>
              <a:xfrm flipV="1">
                <a:off x="5445760" y="158496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20" name="泪滴形 19"/>
              <p:cNvSpPr/>
              <p:nvPr/>
            </p:nvSpPr>
            <p:spPr>
              <a:xfrm flipH="1" flipV="1">
                <a:off x="6766560" y="158496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nvGrpSpPr>
            <p:cNvPr id="15" name="组合 14"/>
            <p:cNvGrpSpPr/>
            <p:nvPr/>
          </p:nvGrpSpPr>
          <p:grpSpPr>
            <a:xfrm>
              <a:off x="4978400" y="2306320"/>
              <a:ext cx="2235200" cy="2245360"/>
              <a:chOff x="5445760" y="1584960"/>
              <a:chExt cx="2235200" cy="2245360"/>
            </a:xfrm>
            <a:solidFill>
              <a:schemeClr val="tx2">
                <a:lumMod val="60000"/>
                <a:lumOff val="40000"/>
              </a:schemeClr>
            </a:solidFill>
          </p:grpSpPr>
          <p:sp>
            <p:nvSpPr>
              <p:cNvPr id="9" name="泪滴形 8"/>
              <p:cNvSpPr/>
              <p:nvPr/>
            </p:nvSpPr>
            <p:spPr>
              <a:xfrm>
                <a:off x="5445760" y="291592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0" name="泪滴形 9"/>
              <p:cNvSpPr/>
              <p:nvPr/>
            </p:nvSpPr>
            <p:spPr>
              <a:xfrm flipH="1">
                <a:off x="6766560" y="291592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1" name="泪滴形 10"/>
              <p:cNvSpPr/>
              <p:nvPr/>
            </p:nvSpPr>
            <p:spPr>
              <a:xfrm flipV="1">
                <a:off x="5445760" y="158496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12" name="泪滴形 11"/>
              <p:cNvSpPr/>
              <p:nvPr/>
            </p:nvSpPr>
            <p:spPr>
              <a:xfrm flipH="1" flipV="1">
                <a:off x="6766560" y="1584960"/>
                <a:ext cx="914400" cy="914400"/>
              </a:xfrm>
              <a:prstGeom prst="teardrop">
                <a:avLst>
                  <a:gd name="adj" fmla="val 144444"/>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grpSp>
      <p:sp>
        <p:nvSpPr>
          <p:cNvPr id="24" name="文本框 23"/>
          <p:cNvSpPr txBox="1"/>
          <p:nvPr/>
        </p:nvSpPr>
        <p:spPr>
          <a:xfrm>
            <a:off x="873234" y="1717826"/>
            <a:ext cx="3639741" cy="922020"/>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1950年代，剪枝算法在解决棋类游戏中的搜索问题时首次出现</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26" name="文本框 25"/>
          <p:cNvSpPr txBox="1"/>
          <p:nvPr/>
        </p:nvSpPr>
        <p:spPr>
          <a:xfrm>
            <a:off x="873234" y="4522461"/>
            <a:ext cx="3639741" cy="922020"/>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21世纪，剪枝算法被广泛应用于机器学习、数据挖掘和大数据分析中</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28" name="文本框 27"/>
          <p:cNvSpPr txBox="1"/>
          <p:nvPr/>
        </p:nvSpPr>
        <p:spPr>
          <a:xfrm>
            <a:off x="7795354" y="1393976"/>
            <a:ext cx="3639741" cy="216852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1956年，John McCarthy首次提出Alpha Beta剪枝算法，该算法通过确定上下界（Alpha和Beta值），来避免探索对结果不产生影响的分支</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30" name="文本框 29"/>
          <p:cNvSpPr txBox="1"/>
          <p:nvPr/>
        </p:nvSpPr>
        <p:spPr>
          <a:xfrm>
            <a:off x="7795354" y="4147811"/>
            <a:ext cx="3639741" cy="216852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现代剪枝算法开始结合并行计算和云计算技术，以应对大规模数据分析的需求，这不仅提高了数据处理速度，也为算法提供了更大的灵活性和扩展性</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cxnSp>
        <p:nvCxnSpPr>
          <p:cNvPr id="31" name="直接连接符 30"/>
          <p:cNvCxnSpPr/>
          <p:nvPr/>
        </p:nvCxnSpPr>
        <p:spPr>
          <a:xfrm>
            <a:off x="0" y="3740301"/>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a:off x="8859520" y="3701082"/>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
        <p:nvSpPr>
          <p:cNvPr id="33" name="文本框 32"/>
          <p:cNvSpPr txBox="1"/>
          <p:nvPr/>
        </p:nvSpPr>
        <p:spPr>
          <a:xfrm>
            <a:off x="4455290" y="2491507"/>
            <a:ext cx="1960620" cy="584775"/>
          </a:xfrm>
          <a:prstGeom prst="rect">
            <a:avLst/>
          </a:prstGeom>
          <a:noFill/>
        </p:spPr>
        <p:txBody>
          <a:bodyPr wrap="square" rtlCol="0">
            <a:spAutoFit/>
          </a:bodyPr>
          <a:lstStyle/>
          <a:p>
            <a:pPr algn="ctr"/>
            <a:r>
              <a:rPr lang="en-US" altLang="zh-CN" sz="3200" dirty="0">
                <a:solidFill>
                  <a:schemeClr val="bg1"/>
                </a:solidFill>
                <a:latin typeface="思源黑体 CN Heavy" panose="020B0A00000000000000" pitchFamily="34" charset="-122"/>
                <a:ea typeface="思源黑体 CN Heavy" panose="020B0A00000000000000" pitchFamily="34" charset="-122"/>
              </a:rPr>
              <a:t>01</a:t>
            </a:r>
            <a:endParaRPr lang="zh-CN" altLang="en-US" sz="3200" dirty="0">
              <a:solidFill>
                <a:schemeClr val="bg1"/>
              </a:solidFill>
              <a:latin typeface="思源黑体 CN Heavy" panose="020B0A00000000000000" pitchFamily="34" charset="-122"/>
              <a:ea typeface="思源黑体 CN Heavy" panose="020B0A00000000000000" pitchFamily="34" charset="-122"/>
            </a:endParaRPr>
          </a:p>
        </p:txBody>
      </p:sp>
      <p:sp>
        <p:nvSpPr>
          <p:cNvPr id="34" name="文本框 33"/>
          <p:cNvSpPr txBox="1"/>
          <p:nvPr/>
        </p:nvSpPr>
        <p:spPr>
          <a:xfrm>
            <a:off x="4455290" y="3810659"/>
            <a:ext cx="1960620" cy="584775"/>
          </a:xfrm>
          <a:prstGeom prst="rect">
            <a:avLst/>
          </a:prstGeom>
          <a:noFill/>
        </p:spPr>
        <p:txBody>
          <a:bodyPr wrap="square" rtlCol="0">
            <a:spAutoFit/>
          </a:bodyPr>
          <a:lstStyle/>
          <a:p>
            <a:pPr algn="ctr"/>
            <a:r>
              <a:rPr lang="en-US" altLang="zh-CN" sz="3200" dirty="0">
                <a:solidFill>
                  <a:schemeClr val="bg1"/>
                </a:solidFill>
                <a:latin typeface="思源黑体 CN Heavy" panose="020B0A00000000000000" pitchFamily="34" charset="-122"/>
                <a:ea typeface="思源黑体 CN Heavy" panose="020B0A00000000000000" pitchFamily="34" charset="-122"/>
              </a:rPr>
              <a:t>03</a:t>
            </a:r>
            <a:endParaRPr lang="zh-CN" altLang="en-US" sz="3200" dirty="0">
              <a:solidFill>
                <a:schemeClr val="bg1"/>
              </a:solidFill>
              <a:latin typeface="思源黑体 CN Heavy" panose="020B0A00000000000000" pitchFamily="34" charset="-122"/>
              <a:ea typeface="思源黑体 CN Heavy" panose="020B0A00000000000000" pitchFamily="34" charset="-122"/>
            </a:endParaRPr>
          </a:p>
        </p:txBody>
      </p:sp>
      <p:sp>
        <p:nvSpPr>
          <p:cNvPr id="35" name="文本框 34"/>
          <p:cNvSpPr txBox="1"/>
          <p:nvPr/>
        </p:nvSpPr>
        <p:spPr>
          <a:xfrm>
            <a:off x="5785016" y="2495933"/>
            <a:ext cx="1960620" cy="584775"/>
          </a:xfrm>
          <a:prstGeom prst="rect">
            <a:avLst/>
          </a:prstGeom>
          <a:noFill/>
        </p:spPr>
        <p:txBody>
          <a:bodyPr wrap="square" rtlCol="0">
            <a:spAutoFit/>
          </a:bodyPr>
          <a:lstStyle/>
          <a:p>
            <a:pPr algn="ctr"/>
            <a:r>
              <a:rPr lang="en-US" altLang="zh-CN" sz="3200" dirty="0">
                <a:solidFill>
                  <a:schemeClr val="bg1"/>
                </a:solidFill>
                <a:latin typeface="思源黑体 CN Heavy" panose="020B0A00000000000000" pitchFamily="34" charset="-122"/>
                <a:ea typeface="思源黑体 CN Heavy" panose="020B0A00000000000000" pitchFamily="34" charset="-122"/>
              </a:rPr>
              <a:t>02</a:t>
            </a:r>
            <a:endParaRPr lang="zh-CN" altLang="en-US" sz="3200" dirty="0">
              <a:solidFill>
                <a:schemeClr val="bg1"/>
              </a:solidFill>
              <a:latin typeface="思源黑体 CN Heavy" panose="020B0A00000000000000" pitchFamily="34" charset="-122"/>
              <a:ea typeface="思源黑体 CN Heavy" panose="020B0A00000000000000" pitchFamily="34" charset="-122"/>
            </a:endParaRPr>
          </a:p>
        </p:txBody>
      </p:sp>
      <p:sp>
        <p:nvSpPr>
          <p:cNvPr id="36" name="文本框 35"/>
          <p:cNvSpPr txBox="1"/>
          <p:nvPr/>
        </p:nvSpPr>
        <p:spPr>
          <a:xfrm>
            <a:off x="5785016" y="3815085"/>
            <a:ext cx="1960620" cy="584775"/>
          </a:xfrm>
          <a:prstGeom prst="rect">
            <a:avLst/>
          </a:prstGeom>
          <a:noFill/>
        </p:spPr>
        <p:txBody>
          <a:bodyPr wrap="square" rtlCol="0">
            <a:spAutoFit/>
          </a:bodyPr>
          <a:lstStyle/>
          <a:p>
            <a:pPr algn="ctr"/>
            <a:r>
              <a:rPr lang="en-US" altLang="zh-CN" sz="3200" dirty="0">
                <a:solidFill>
                  <a:schemeClr val="bg1"/>
                </a:solidFill>
                <a:latin typeface="思源黑体 CN Heavy" panose="020B0A00000000000000" pitchFamily="34" charset="-122"/>
                <a:ea typeface="思源黑体 CN Heavy" panose="020B0A00000000000000" pitchFamily="34" charset="-122"/>
              </a:rPr>
              <a:t>04</a:t>
            </a:r>
            <a:endParaRPr lang="zh-CN" altLang="en-US" sz="3200" dirty="0">
              <a:solidFill>
                <a:schemeClr val="bg1"/>
              </a:solidFill>
              <a:latin typeface="思源黑体 CN Heavy" panose="020B0A00000000000000" pitchFamily="34" charset="-122"/>
              <a:ea typeface="思源黑体 CN Heavy" panose="020B0A00000000000000" pitchFamily="34" charset="-122"/>
            </a:endParaRPr>
          </a:p>
        </p:txBody>
      </p:sp>
      <p:sp>
        <p:nvSpPr>
          <p:cNvPr id="14" name="文本框 13"/>
          <p:cNvSpPr txBox="1"/>
          <p:nvPr/>
        </p:nvSpPr>
        <p:spPr>
          <a:xfrm>
            <a:off x="3872865" y="708025"/>
            <a:ext cx="4466590" cy="460375"/>
          </a:xfrm>
          <a:prstGeom prst="rect">
            <a:avLst/>
          </a:prstGeom>
          <a:noFill/>
        </p:spPr>
        <p:txBody>
          <a:bodyPr wrap="square" rtlCol="0">
            <a:spAutoFit/>
          </a:bodyPr>
          <a:p>
            <a:r>
              <a:rPr lang="zh-CN" altLang="en-US" sz="2400" dirty="0">
                <a:solidFill>
                  <a:srgbClr val="425166"/>
                </a:solidFill>
                <a:latin typeface="思源黑体 CN Regular" panose="020B0500000000000000" pitchFamily="34" charset="-122"/>
                <a:ea typeface="思源黑体 CN Regular" panose="020B0500000000000000" pitchFamily="34" charset="-122"/>
                <a:sym typeface="+mn-ea"/>
              </a:rPr>
              <a:t>Alpha Beta剪枝算法的发展历史</a:t>
            </a:r>
            <a:endParaRPr lang="zh-CN" altLang="en-US" sz="2400" dirty="0">
              <a:solidFill>
                <a:srgbClr val="425166"/>
              </a:solidFill>
              <a:latin typeface="思源黑体 CN Regular" panose="020B0500000000000000" pitchFamily="34" charset="-122"/>
              <a:ea typeface="思源黑体 CN Regular" panose="020B0500000000000000" pitchFamily="34" charset="-122"/>
              <a:sym typeface="+mn-ea"/>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41677" y="165211"/>
            <a:ext cx="3415030" cy="653643"/>
            <a:chOff x="-121357" y="195691"/>
            <a:chExt cx="3415030" cy="653643"/>
          </a:xfrm>
        </p:grpSpPr>
        <p:sp>
          <p:nvSpPr>
            <p:cNvPr id="3" name="文本框 2"/>
            <p:cNvSpPr txBox="1"/>
            <p:nvPr/>
          </p:nvSpPr>
          <p:spPr>
            <a:xfrm>
              <a:off x="906073" y="263636"/>
              <a:ext cx="2387600"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设计基础</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02</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grpSp>
        <p:nvGrpSpPr>
          <p:cNvPr id="17" name="组合 16"/>
          <p:cNvGrpSpPr/>
          <p:nvPr/>
        </p:nvGrpSpPr>
        <p:grpSpPr>
          <a:xfrm>
            <a:off x="5749290" y="1564640"/>
            <a:ext cx="5885180" cy="3858260"/>
            <a:chOff x="6605983" y="3989780"/>
            <a:chExt cx="4956097" cy="2422186"/>
          </a:xfrm>
        </p:grpSpPr>
        <p:sp>
          <p:nvSpPr>
            <p:cNvPr id="14" name="箭头: 上弧形 13"/>
            <p:cNvSpPr/>
            <p:nvPr/>
          </p:nvSpPr>
          <p:spPr>
            <a:xfrm>
              <a:off x="6776720" y="3989780"/>
              <a:ext cx="1216152" cy="731520"/>
            </a:xfrm>
            <a:prstGeom prst="curvedDownArrow">
              <a:avLst/>
            </a:prstGeom>
            <a:gradFill flip="none" rotWithShape="1">
              <a:gsLst>
                <a:gs pos="0">
                  <a:schemeClr val="accent1">
                    <a:lumMod val="20000"/>
                    <a:lumOff val="80000"/>
                    <a:alpha val="50000"/>
                  </a:schemeClr>
                </a:gs>
                <a:gs pos="62000">
                  <a:schemeClr val="accent1">
                    <a:lumMod val="40000"/>
                    <a:lumOff val="60000"/>
                  </a:schemeClr>
                </a:gs>
                <a:gs pos="100000">
                  <a:schemeClr val="accent1">
                    <a:lumMod val="60000"/>
                    <a:lumOff val="4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tx1"/>
                </a:solidFill>
                <a:latin typeface="思源黑体 CN Regular" panose="020B0500000000000000" pitchFamily="34" charset="-122"/>
                <a:ea typeface="思源黑体 CN Regular" panose="020B0500000000000000" pitchFamily="34" charset="-122"/>
              </a:endParaRPr>
            </a:p>
          </p:txBody>
        </p:sp>
        <p:sp>
          <p:nvSpPr>
            <p:cNvPr id="15" name="矩形: 圆角 14"/>
            <p:cNvSpPr/>
            <p:nvPr/>
          </p:nvSpPr>
          <p:spPr>
            <a:xfrm>
              <a:off x="6605983" y="4721300"/>
              <a:ext cx="4956097" cy="1690666"/>
            </a:xfrm>
            <a:prstGeom prst="roundRect">
              <a:avLst/>
            </a:prstGeom>
            <a:solidFill>
              <a:schemeClr val="bg1"/>
            </a:solidFill>
            <a:ln w="19050">
              <a:solidFill>
                <a:srgbClr val="425166"/>
              </a:solidFill>
            </a:ln>
            <a:effectLst>
              <a:innerShdw blurRad="114300">
                <a:srgbClr val="586D8A"/>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18" name="文本框 17"/>
          <p:cNvSpPr txBox="1"/>
          <p:nvPr/>
        </p:nvSpPr>
        <p:spPr>
          <a:xfrm>
            <a:off x="3336290" y="640080"/>
            <a:ext cx="5311140" cy="460375"/>
          </a:xfrm>
          <a:prstGeom prst="rect">
            <a:avLst/>
          </a:prstGeom>
          <a:noFill/>
        </p:spPr>
        <p:txBody>
          <a:bodyPr wrap="square" rtlCol="0">
            <a:spAutoFit/>
          </a:bodyPr>
          <a:lstStyle/>
          <a:p>
            <a:pPr algn="ctr"/>
            <a:r>
              <a:rPr lang="zh-CN" altLang="en-US" sz="2400" b="1" spc="300" dirty="0">
                <a:solidFill>
                  <a:srgbClr val="425166"/>
                </a:solidFill>
                <a:latin typeface="思源黑体 CN Regular" panose="020B0500000000000000" pitchFamily="34" charset="-122"/>
                <a:ea typeface="思源黑体 CN Regular" panose="020B0500000000000000" pitchFamily="34" charset="-122"/>
              </a:rPr>
              <a:t>Alpha Beta剪枝算法的优化原理</a:t>
            </a:r>
            <a:endParaRPr lang="zh-CN" altLang="en-US" sz="2400" b="1" spc="300" dirty="0">
              <a:solidFill>
                <a:srgbClr val="425166"/>
              </a:solidFill>
              <a:latin typeface="思源黑体 CN Regular" panose="020B0500000000000000" pitchFamily="34" charset="-122"/>
              <a:ea typeface="思源黑体 CN Regular" panose="020B0500000000000000" pitchFamily="34" charset="-122"/>
            </a:endParaRPr>
          </a:p>
        </p:txBody>
      </p:sp>
      <p:sp>
        <p:nvSpPr>
          <p:cNvPr id="21" name="文本框 20"/>
          <p:cNvSpPr txBox="1"/>
          <p:nvPr/>
        </p:nvSpPr>
        <p:spPr>
          <a:xfrm>
            <a:off x="6228080" y="2784475"/>
            <a:ext cx="5030470" cy="2584450"/>
          </a:xfrm>
          <a:prstGeom prst="rect">
            <a:avLst/>
          </a:prstGeom>
          <a:noFill/>
        </p:spPr>
        <p:txBody>
          <a:bodyPr wrap="square">
            <a:spAutoFit/>
          </a:bodyPr>
          <a:lstStyle/>
          <a:p>
            <a:pPr algn="ct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Alpha Beta的优点是减少搜索树的分枝，将搜索时间用在“更有希望”的路径上，继而提升搜索深度。该算法和极小化极大算法一样，都是分支限界类算法。若节点搜索顺序达到最佳优化或近似最佳优化，则同样时间内搜索深度可达极小化极大算法的两倍多</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pic>
        <p:nvPicPr>
          <p:cNvPr id="9" name="图片 1" descr="K1LWGL)JKZKW0)9EQSN]HAB"/>
          <p:cNvPicPr>
            <a:picLocks noChangeAspect="1"/>
          </p:cNvPicPr>
          <p:nvPr>
            <p:custDataLst>
              <p:tags r:id="rId1"/>
            </p:custDataLst>
          </p:nvPr>
        </p:nvPicPr>
        <p:blipFill>
          <a:blip r:embed="rId2"/>
          <a:stretch>
            <a:fillRect/>
          </a:stretch>
        </p:blipFill>
        <p:spPr>
          <a:xfrm>
            <a:off x="1412875" y="2101850"/>
            <a:ext cx="3212465" cy="346456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660400" y="2590800"/>
            <a:ext cx="10871200" cy="1818640"/>
            <a:chOff x="660400" y="2519680"/>
            <a:chExt cx="10871200" cy="1818640"/>
          </a:xfrm>
        </p:grpSpPr>
        <p:sp>
          <p:nvSpPr>
            <p:cNvPr id="10" name="矩形: 圆角 9"/>
            <p:cNvSpPr/>
            <p:nvPr/>
          </p:nvSpPr>
          <p:spPr>
            <a:xfrm>
              <a:off x="4511040" y="2519680"/>
              <a:ext cx="7020560" cy="181864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sp>
          <p:nvSpPr>
            <p:cNvPr id="8" name="矩形: 圆角 7"/>
            <p:cNvSpPr/>
            <p:nvPr/>
          </p:nvSpPr>
          <p:spPr>
            <a:xfrm>
              <a:off x="660400" y="2519680"/>
              <a:ext cx="4460240" cy="1818640"/>
            </a:xfrm>
            <a:prstGeom prst="roundRect">
              <a:avLst/>
            </a:prstGeom>
            <a:solidFill>
              <a:srgbClr val="586D8A"/>
            </a:solidFill>
            <a:ln>
              <a:noFill/>
            </a:ln>
            <a:effectLst>
              <a:outerShdw blurRad="50800" dist="38100" algn="l" rotWithShape="0">
                <a:srgbClr val="586D8A">
                  <a:alpha val="40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sp>
        <p:nvSpPr>
          <p:cNvPr id="2" name="文本框 1"/>
          <p:cNvSpPr txBox="1"/>
          <p:nvPr/>
        </p:nvSpPr>
        <p:spPr>
          <a:xfrm>
            <a:off x="5352107" y="3038455"/>
            <a:ext cx="5809449" cy="922020"/>
          </a:xfrm>
          <a:prstGeom prst="rect">
            <a:avLst/>
          </a:prstGeom>
          <a:noFill/>
        </p:spPr>
        <p:txBody>
          <a:bodyPr wrap="square" rtlCol="0">
            <a:spAutoFit/>
          </a:bodyPr>
          <a:lstStyle/>
          <a:p>
            <a:pPr algn="ctr"/>
            <a:r>
              <a:rPr lang="zh-CN" altLang="en-US" sz="5400" b="1" spc="600" dirty="0">
                <a:solidFill>
                  <a:srgbClr val="425166"/>
                </a:solidFill>
                <a:latin typeface="思源黑体 CN Regular" panose="020B0500000000000000" pitchFamily="34" charset="-122"/>
                <a:ea typeface="思源黑体 CN Regular" panose="020B0500000000000000" pitchFamily="34" charset="-122"/>
                <a:sym typeface="+mn-ea"/>
              </a:rPr>
              <a:t>算法设计</a:t>
            </a:r>
            <a:endParaRPr lang="zh-CN" altLang="en-US" sz="5400" b="1" spc="600" dirty="0">
              <a:solidFill>
                <a:srgbClr val="425166"/>
              </a:solidFill>
              <a:latin typeface="思源黑体 CN Regular" panose="020B0500000000000000" pitchFamily="34" charset="-122"/>
              <a:ea typeface="思源黑体 CN Regular" panose="020B0500000000000000" pitchFamily="34" charset="-122"/>
            </a:endParaRPr>
          </a:p>
        </p:txBody>
      </p:sp>
      <p:sp>
        <p:nvSpPr>
          <p:cNvPr id="9" name="文本框 8"/>
          <p:cNvSpPr txBox="1"/>
          <p:nvPr/>
        </p:nvSpPr>
        <p:spPr>
          <a:xfrm>
            <a:off x="544666" y="3038455"/>
            <a:ext cx="4691707" cy="923330"/>
          </a:xfrm>
          <a:prstGeom prst="rect">
            <a:avLst/>
          </a:prstGeom>
          <a:noFill/>
        </p:spPr>
        <p:txBody>
          <a:bodyPr wrap="square" rtlCol="0">
            <a:spAutoFit/>
          </a:bodyPr>
          <a:lstStyle/>
          <a:p>
            <a:pPr algn="ctr"/>
            <a:r>
              <a:rPr lang="zh-CN" altLang="en-US" sz="5400" b="1" spc="600" dirty="0">
                <a:solidFill>
                  <a:schemeClr val="bg1"/>
                </a:solidFill>
                <a:latin typeface="思源黑体 CN Regular" panose="020B0500000000000000" pitchFamily="34" charset="-122"/>
                <a:ea typeface="思源黑体 CN Regular" panose="020B0500000000000000" pitchFamily="34" charset="-122"/>
              </a:rPr>
              <a:t>第三部分</a:t>
            </a:r>
            <a:endParaRPr lang="zh-CN" altLang="en-US" sz="5400" b="1" spc="600" dirty="0">
              <a:solidFill>
                <a:schemeClr val="bg1"/>
              </a:solidFill>
              <a:latin typeface="思源黑体 CN Regular" panose="020B0500000000000000" pitchFamily="34" charset="-122"/>
              <a:ea typeface="思源黑体 CN Regular" panose="020B0500000000000000" pitchFamily="34" charset="-122"/>
            </a:endParaRPr>
          </a:p>
        </p:txBody>
      </p:sp>
      <p:grpSp>
        <p:nvGrpSpPr>
          <p:cNvPr id="18" name="组合 17"/>
          <p:cNvGrpSpPr/>
          <p:nvPr/>
        </p:nvGrpSpPr>
        <p:grpSpPr>
          <a:xfrm>
            <a:off x="985520" y="2194560"/>
            <a:ext cx="6380480" cy="172720"/>
            <a:chOff x="985520" y="2194560"/>
            <a:chExt cx="6380480" cy="172720"/>
          </a:xfrm>
        </p:grpSpPr>
        <p:cxnSp>
          <p:nvCxnSpPr>
            <p:cNvPr id="13" name="直接连接符 12"/>
            <p:cNvCxnSpPr/>
            <p:nvPr/>
          </p:nvCxnSpPr>
          <p:spPr>
            <a:xfrm>
              <a:off x="985520" y="21945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a:off x="985520" y="236728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grpSp>
        <p:nvGrpSpPr>
          <p:cNvPr id="19" name="组合 18"/>
          <p:cNvGrpSpPr/>
          <p:nvPr/>
        </p:nvGrpSpPr>
        <p:grpSpPr>
          <a:xfrm>
            <a:off x="4927600" y="4632960"/>
            <a:ext cx="6451600" cy="203200"/>
            <a:chOff x="4927600" y="4632960"/>
            <a:chExt cx="6451600" cy="203200"/>
          </a:xfrm>
        </p:grpSpPr>
        <p:cxnSp>
          <p:nvCxnSpPr>
            <p:cNvPr id="14" name="直接连接符 13"/>
            <p:cNvCxnSpPr/>
            <p:nvPr/>
          </p:nvCxnSpPr>
          <p:spPr>
            <a:xfrm>
              <a:off x="4927600" y="4836160"/>
              <a:ext cx="6380480" cy="0"/>
            </a:xfrm>
            <a:prstGeom prst="line">
              <a:avLst/>
            </a:prstGeom>
            <a:ln w="22225">
              <a:solidFill>
                <a:schemeClr val="tx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7965440" y="4632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矩形 22"/>
          <p:cNvSpPr/>
          <p:nvPr/>
        </p:nvSpPr>
        <p:spPr>
          <a:xfrm>
            <a:off x="0" y="1904635"/>
            <a:ext cx="12192000" cy="1290313"/>
          </a:xfrm>
          <a:prstGeom prst="rect">
            <a:avLst/>
          </a:prstGeom>
          <a:gradFill flip="none" rotWithShape="1">
            <a:gsLst>
              <a:gs pos="0">
                <a:schemeClr val="accent1">
                  <a:lumMod val="20000"/>
                  <a:lumOff val="80000"/>
                  <a:alpha val="50000"/>
                </a:schemeClr>
              </a:gs>
              <a:gs pos="56000">
                <a:schemeClr val="tx2">
                  <a:lumMod val="40000"/>
                  <a:lumOff val="60000"/>
                </a:schemeClr>
              </a:gs>
              <a:gs pos="100000">
                <a:schemeClr val="tx2">
                  <a:lumMod val="60000"/>
                  <a:lumOff val="40000"/>
                </a:scheme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思源黑体 CN Regular" panose="020B0500000000000000" pitchFamily="34" charset="-122"/>
              <a:ea typeface="思源黑体 CN Regular" panose="020B0500000000000000" pitchFamily="34" charset="-122"/>
            </a:endParaRPr>
          </a:p>
        </p:txBody>
      </p:sp>
      <p:grpSp>
        <p:nvGrpSpPr>
          <p:cNvPr id="2" name="组合 1"/>
          <p:cNvGrpSpPr/>
          <p:nvPr/>
        </p:nvGrpSpPr>
        <p:grpSpPr>
          <a:xfrm>
            <a:off x="-141677" y="165211"/>
            <a:ext cx="3768725" cy="653643"/>
            <a:chOff x="-121357" y="195691"/>
            <a:chExt cx="3768725" cy="653643"/>
          </a:xfrm>
        </p:grpSpPr>
        <p:sp>
          <p:nvSpPr>
            <p:cNvPr id="3" name="文本框 2"/>
            <p:cNvSpPr txBox="1"/>
            <p:nvPr/>
          </p:nvSpPr>
          <p:spPr>
            <a:xfrm>
              <a:off x="906073" y="263636"/>
              <a:ext cx="2741295" cy="521970"/>
            </a:xfrm>
            <a:prstGeom prst="rect">
              <a:avLst/>
            </a:prstGeom>
            <a:noFill/>
          </p:spPr>
          <p:txBody>
            <a:bodyPr wrap="square" rtlCol="0">
              <a:spAutoFit/>
            </a:bodyPr>
            <a:lstStyle/>
            <a:p>
              <a:pPr algn="ctr"/>
              <a:r>
                <a:rPr lang="zh-CN" altLang="en-US" sz="2800" b="1" spc="600" dirty="0">
                  <a:solidFill>
                    <a:srgbClr val="425166"/>
                  </a:solidFill>
                  <a:latin typeface="思源黑体 CN Regular" panose="020B0500000000000000" pitchFamily="34" charset="-122"/>
                  <a:ea typeface="思源黑体 CN Regular" panose="020B0500000000000000" pitchFamily="34" charset="-122"/>
                  <a:sym typeface="+mn-ea"/>
                </a:rPr>
                <a:t>算法设计</a:t>
              </a:r>
              <a:endParaRPr lang="zh-CN" altLang="en-US" sz="2800" b="1" spc="600" dirty="0">
                <a:solidFill>
                  <a:srgbClr val="425166"/>
                </a:solidFill>
                <a:latin typeface="思源黑体 CN Regular" panose="020B0500000000000000" pitchFamily="34" charset="-122"/>
                <a:ea typeface="思源黑体 CN Regular" panose="020B0500000000000000" pitchFamily="34" charset="-122"/>
              </a:endParaRPr>
            </a:p>
          </p:txBody>
        </p:sp>
        <p:grpSp>
          <p:nvGrpSpPr>
            <p:cNvPr id="4" name="组合 3"/>
            <p:cNvGrpSpPr/>
            <p:nvPr/>
          </p:nvGrpSpPr>
          <p:grpSpPr>
            <a:xfrm>
              <a:off x="-121357" y="195691"/>
              <a:ext cx="1401517" cy="653643"/>
              <a:chOff x="2172850" y="2345839"/>
              <a:chExt cx="1960620" cy="914400"/>
            </a:xfrm>
          </p:grpSpPr>
          <p:grpSp>
            <p:nvGrpSpPr>
              <p:cNvPr id="5" name="组合 4"/>
              <p:cNvGrpSpPr/>
              <p:nvPr/>
            </p:nvGrpSpPr>
            <p:grpSpPr>
              <a:xfrm>
                <a:off x="2695960" y="2345839"/>
                <a:ext cx="914400" cy="914400"/>
                <a:chOff x="2695960" y="2345839"/>
                <a:chExt cx="914400" cy="914400"/>
              </a:xfrm>
            </p:grpSpPr>
            <p:sp>
              <p:nvSpPr>
                <p:cNvPr id="7" name="椭圆 6"/>
                <p:cNvSpPr/>
                <p:nvPr/>
              </p:nvSpPr>
              <p:spPr>
                <a:xfrm>
                  <a:off x="2784100" y="2433979"/>
                  <a:ext cx="738120" cy="738120"/>
                </a:xfrm>
                <a:prstGeom prst="ellipse">
                  <a:avLst/>
                </a:prstGeom>
                <a:solidFill>
                  <a:schemeClr val="bg1"/>
                </a:solidFill>
                <a:ln>
                  <a:noFill/>
                </a:ln>
                <a:effectLst>
                  <a:innerShdw blurRad="114300">
                    <a:schemeClr val="tx2">
                      <a:lumMod val="60000"/>
                      <a:lumOff val="40000"/>
                    </a:scheme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8" name="椭圆 7"/>
                <p:cNvSpPr/>
                <p:nvPr/>
              </p:nvSpPr>
              <p:spPr>
                <a:xfrm>
                  <a:off x="2695960" y="2345839"/>
                  <a:ext cx="914400" cy="914400"/>
                </a:xfrm>
                <a:prstGeom prst="ellipse">
                  <a:avLst/>
                </a:prstGeom>
                <a:noFill/>
                <a:ln w="3175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grpSp>
          <p:sp>
            <p:nvSpPr>
              <p:cNvPr id="6" name="文本框 5"/>
              <p:cNvSpPr txBox="1"/>
              <p:nvPr/>
            </p:nvSpPr>
            <p:spPr>
              <a:xfrm>
                <a:off x="2172850" y="2510650"/>
                <a:ext cx="1960620" cy="645836"/>
              </a:xfrm>
              <a:prstGeom prst="rect">
                <a:avLst/>
              </a:prstGeom>
              <a:noFill/>
            </p:spPr>
            <p:txBody>
              <a:bodyPr wrap="square" rtlCol="0">
                <a:spAutoFit/>
              </a:bodyPr>
              <a:lstStyle/>
              <a:p>
                <a:pPr algn="ctr"/>
                <a:r>
                  <a:rPr lang="en-US" altLang="zh-CN" sz="2400" dirty="0">
                    <a:solidFill>
                      <a:srgbClr val="425166"/>
                    </a:solidFill>
                    <a:latin typeface="思源黑体 CN Heavy" panose="020B0A00000000000000" pitchFamily="34" charset="-122"/>
                    <a:ea typeface="思源黑体 CN Heavy" panose="020B0A00000000000000" pitchFamily="34" charset="-122"/>
                  </a:rPr>
                  <a:t>03</a:t>
                </a:r>
                <a:endParaRPr lang="zh-CN" altLang="en-US" sz="2400" dirty="0">
                  <a:solidFill>
                    <a:srgbClr val="425166"/>
                  </a:solidFill>
                  <a:latin typeface="思源黑体 CN Heavy" panose="020B0A00000000000000" pitchFamily="34" charset="-122"/>
                  <a:ea typeface="思源黑体 CN Heavy" panose="020B0A00000000000000" pitchFamily="34" charset="-122"/>
                </a:endParaRPr>
              </a:p>
            </p:txBody>
          </p:sp>
        </p:grpSp>
      </p:grpSp>
      <p:sp>
        <p:nvSpPr>
          <p:cNvPr id="13" name="文本框 12"/>
          <p:cNvSpPr txBox="1"/>
          <p:nvPr/>
        </p:nvSpPr>
        <p:spPr>
          <a:xfrm>
            <a:off x="1831539" y="1076050"/>
            <a:ext cx="2938866" cy="460375"/>
          </a:xfrm>
          <a:prstGeom prst="rect">
            <a:avLst/>
          </a:prstGeom>
          <a:noFill/>
        </p:spPr>
        <p:txBody>
          <a:bodyPr wrap="square" rtlCol="0">
            <a:spAutoFit/>
          </a:bodyPr>
          <a:lstStyle/>
          <a:p>
            <a:pPr algn="ctr"/>
            <a:r>
              <a:rPr lang="zh-CN" altLang="en-US" sz="2400" b="1" spc="300" dirty="0">
                <a:solidFill>
                  <a:srgbClr val="425166"/>
                </a:solidFill>
                <a:latin typeface="思源黑体 CN Regular" panose="020B0500000000000000" pitchFamily="34" charset="-122"/>
                <a:ea typeface="思源黑体 CN Regular" panose="020B0500000000000000" pitchFamily="34" charset="-122"/>
              </a:rPr>
              <a:t>邻居概念</a:t>
            </a:r>
            <a:endParaRPr lang="zh-CN" altLang="en-US" sz="2400" b="1" spc="300" dirty="0">
              <a:solidFill>
                <a:srgbClr val="425166"/>
              </a:solidFill>
              <a:latin typeface="思源黑体 CN Regular" panose="020B0500000000000000" pitchFamily="34" charset="-122"/>
              <a:ea typeface="思源黑体 CN Regular" panose="020B0500000000000000" pitchFamily="34" charset="-122"/>
            </a:endParaRPr>
          </a:p>
        </p:txBody>
      </p:sp>
      <p:sp>
        <p:nvSpPr>
          <p:cNvPr id="14" name="文本框 13"/>
          <p:cNvSpPr txBox="1"/>
          <p:nvPr/>
        </p:nvSpPr>
        <p:spPr>
          <a:xfrm>
            <a:off x="1192530" y="1642745"/>
            <a:ext cx="4215765" cy="424624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五子棋中的对抗一般都只会存在一片棋，为了赢而开辟新棋路则至少要多投入5个回合，这显然是不合理的。由此观之，距离“战场”较远的位置就是前面所提的无意义计算点。因此我们引入一个概念——“邻居”</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对于某个坐标为（x0，y0）的棋子A，如果有某个位置B的坐标（x1，y1）与其满足|x1 - x0|+|y1 - y0|&lt;=2，则称B是A的邻居</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sp>
        <p:nvSpPr>
          <p:cNvPr id="15" name="文本框 14"/>
          <p:cNvSpPr txBox="1"/>
          <p:nvPr/>
        </p:nvSpPr>
        <p:spPr>
          <a:xfrm>
            <a:off x="7421598" y="1119865"/>
            <a:ext cx="2938866" cy="460375"/>
          </a:xfrm>
          <a:prstGeom prst="rect">
            <a:avLst/>
          </a:prstGeom>
          <a:noFill/>
        </p:spPr>
        <p:txBody>
          <a:bodyPr wrap="square" rtlCol="0">
            <a:spAutoFit/>
          </a:bodyPr>
          <a:lstStyle/>
          <a:p>
            <a:pPr algn="ctr"/>
            <a:r>
              <a:rPr lang="zh-CN" altLang="en-US" sz="2400" b="1" spc="300" dirty="0">
                <a:solidFill>
                  <a:srgbClr val="425166"/>
                </a:solidFill>
                <a:latin typeface="思源黑体 CN Regular" panose="020B0500000000000000" pitchFamily="34" charset="-122"/>
                <a:ea typeface="思源黑体 CN Regular" panose="020B0500000000000000" pitchFamily="34" charset="-122"/>
              </a:rPr>
              <a:t>评估算法</a:t>
            </a:r>
            <a:endParaRPr lang="zh-CN" altLang="en-US" sz="2400" b="1" spc="300" dirty="0">
              <a:solidFill>
                <a:srgbClr val="425166"/>
              </a:solidFill>
              <a:latin typeface="思源黑体 CN Regular" panose="020B0500000000000000" pitchFamily="34" charset="-122"/>
              <a:ea typeface="思源黑体 CN Regular" panose="020B0500000000000000" pitchFamily="34" charset="-122"/>
            </a:endParaRPr>
          </a:p>
        </p:txBody>
      </p:sp>
      <p:sp>
        <p:nvSpPr>
          <p:cNvPr id="16" name="文本框 15"/>
          <p:cNvSpPr txBox="1"/>
          <p:nvPr/>
        </p:nvSpPr>
        <p:spPr>
          <a:xfrm>
            <a:off x="6772910" y="1642745"/>
            <a:ext cx="4236720" cy="4246245"/>
          </a:xfrm>
          <a:prstGeom prst="rect">
            <a:avLst/>
          </a:prstGeom>
          <a:noFill/>
        </p:spPr>
        <p:txBody>
          <a:bodyPr wrap="square">
            <a:spAutoFit/>
          </a:bodyPr>
          <a:lstStyle/>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该自定义评估算法仅为基础的价值评估，并且不包含禁手的考虑。这里把某个局面下通过评估函数得出的得分称为该局面下的得分，得分越高，则表明该局势对于AI来说越有利。</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a:p>
            <a:pPr>
              <a:lnSpc>
                <a:spcPct val="150000"/>
              </a:lnSpc>
            </a:pPr>
            <a:r>
              <a:rPr lang="zh-CN" altLang="en-US" dirty="0">
                <a:solidFill>
                  <a:srgbClr val="425166"/>
                </a:solidFill>
                <a:latin typeface="思源黑体 CN Regular" panose="020B0500000000000000" pitchFamily="34" charset="-122"/>
                <a:ea typeface="思源黑体 CN Regular" panose="020B0500000000000000" pitchFamily="34" charset="-122"/>
              </a:rPr>
              <a:t>该评估函数只适用于一个已知有效长度的一维数组，因此在源代码中，将棋盘在横竖撇捺四个方向上划分出了许多一维数组，再一一套入评估函数中，把结果全部相加即为该局面下的得分</a:t>
            </a:r>
            <a:endParaRPr lang="zh-CN" altLang="en-US" dirty="0">
              <a:solidFill>
                <a:srgbClr val="425166"/>
              </a:solidFill>
              <a:latin typeface="思源黑体 CN Regular" panose="020B0500000000000000" pitchFamily="34" charset="-122"/>
              <a:ea typeface="思源黑体 CN Regular" panose="020B0500000000000000" pitchFamily="34" charset="-122"/>
            </a:endParaRPr>
          </a:p>
        </p:txBody>
      </p:sp>
      <p:cxnSp>
        <p:nvCxnSpPr>
          <p:cNvPr id="17" name="直接连接符 16"/>
          <p:cNvCxnSpPr/>
          <p:nvPr/>
        </p:nvCxnSpPr>
        <p:spPr>
          <a:xfrm>
            <a:off x="0" y="6410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8811294" y="6410960"/>
            <a:ext cx="3413760" cy="0"/>
          </a:xfrm>
          <a:prstGeom prst="line">
            <a:avLst/>
          </a:prstGeom>
          <a:ln w="22225">
            <a:solidFill>
              <a:schemeClr val="tx2">
                <a:lumMod val="60000"/>
                <a:lumOff val="40000"/>
              </a:schemeClr>
            </a:solidFill>
            <a:prstDash val="dash"/>
          </a:ln>
        </p:spPr>
        <p:style>
          <a:lnRef idx="1">
            <a:schemeClr val="accent1"/>
          </a:lnRef>
          <a:fillRef idx="0">
            <a:schemeClr val="accent1"/>
          </a:fillRef>
          <a:effectRef idx="0">
            <a:schemeClr val="accent1"/>
          </a:effectRef>
          <a:fontRef idx="minor">
            <a:schemeClr val="tx1"/>
          </a:fontRef>
        </p:style>
      </p:cxnSp>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1.xml><?xml version="1.0" encoding="utf-8"?>
<p:tagLst xmlns:p="http://schemas.openxmlformats.org/presentationml/2006/main">
  <p:tag name="KSO_WM_BEAUTIFY_FLAG" val=""/>
</p:tagLst>
</file>

<file path=ppt/tags/tag12.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TEMPLATE_CATEGORY" val="custom"/>
  <p:tag name="KSO_WM_UNIT_LAYERLEVEL" val="1"/>
  <p:tag name="KSO_WM_TAG_VERSION" val="3.0"/>
  <p:tag name="KSO_WM_BEAUTIFY_FLAG" val="#wm#"/>
  <p:tag name="KSO_WM_UNIT_PRESET_TEXT" val="单击此处添加标题"/>
  <p:tag name="KSO_WM_TEMPLATE_INDEX" val="20231193"/>
  <p:tag name="KSO_WM_UNIT_ID" val="custom20231193_1*a*1"/>
</p:tagLst>
</file>

<file path=ppt/tags/tag1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custom20231193_1*h_i*1_2"/>
  <p:tag name="KSO_WM_TEMPLATE_CATEGORY" val="custom"/>
  <p:tag name="KSO_WM_TEMPLATE_INDEX" val="20231193"/>
  <p:tag name="KSO_WM_UNIT_LAYERLEVEL" val="1_1"/>
  <p:tag name="KSO_WM_TAG_VERSION" val="3.0"/>
  <p:tag name="KSO_WM_UNIT_TYPE" val="h_i"/>
  <p:tag name="KSO_WM_UNIT_INDEX" val="1_2"/>
</p:tagLst>
</file>

<file path=ppt/tags/tag1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h_f"/>
  <p:tag name="KSO_WM_UNIT_INDEX" val="1_1"/>
  <p:tag name="KSO_WM_UNIT_ID" val="custom20231193_1*h_f*1_1"/>
  <p:tag name="KSO_WM_TEMPLATE_CATEGORY" val="custom"/>
  <p:tag name="KSO_WM_TEMPLATE_INDEX" val="20231193"/>
  <p:tag name="KSO_WM_UNIT_LAYERLEVEL" val="1_1"/>
  <p:tag name="KSO_WM_TAG_VERSION" val="3.0"/>
  <p:tag name="KSO_WM_BEAUTIFY_FLAG" val="#wm#"/>
  <p:tag name="KSO_WM_UNIT_TEXT_FILL_FORE_SCHEMECOLOR_INDEX_BRIGHTNESS" val="0.15"/>
  <p:tag name="KSO_WM_UNIT_TEXT_FILL_FORE_SCHEMECOLOR_INDEX" val="13"/>
  <p:tag name="KSO_WM_UNIT_TEXT_FILL_TYPE" val="1"/>
  <p:tag name="KSO_WM_UNIT_PRESET_TEXT" val="单击添加文本具体内容，简明扼要地阐述您的观点根据需要可酌情增减文字"/>
</p:tagLst>
</file>

<file path=ppt/tags/tag15.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1"/>
  <p:tag name="KSO_WM_UNIT_ID" val="custom20231193_1*i*1"/>
  <p:tag name="KSO_WM_TEMPLATE_CATEGORY" val="custom"/>
  <p:tag name="KSO_WM_TEMPLATE_INDEX" val="20231193"/>
  <p:tag name="KSO_WM_UNIT_LAYERLEVEL" val="1"/>
  <p:tag name="KSO_WM_TAG_VERSION" val="3.0"/>
</p:tagLst>
</file>

<file path=ppt/tags/tag1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4"/>
  <p:tag name="KSO_WM_UNIT_ID" val="custom20231193_1*i*4"/>
  <p:tag name="KSO_WM_TEMPLATE_CATEGORY" val="custom"/>
  <p:tag name="KSO_WM_TEMPLATE_INDEX" val="20231193"/>
  <p:tag name="KSO_WM_UNIT_LAYERLEVEL" val="1"/>
  <p:tag name="KSO_WM_TAG_VERSION" val="3.0"/>
</p:tagLst>
</file>

<file path=ppt/tags/tag17.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2"/>
  <p:tag name="KSO_WM_UNIT_ID" val="custom20231193_1*i*2"/>
  <p:tag name="KSO_WM_TEMPLATE_CATEGORY" val="custom"/>
  <p:tag name="KSO_WM_TEMPLATE_INDEX" val="20231193"/>
  <p:tag name="KSO_WM_UNIT_LAYERLEVEL" val="1"/>
  <p:tag name="KSO_WM_TAG_VERSION" val="3.0"/>
</p:tagLst>
</file>

<file path=ppt/tags/tag18.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TYPE" val="i"/>
  <p:tag name="KSO_WM_UNIT_INDEX" val="3"/>
  <p:tag name="KSO_WM_UNIT_ID" val="custom20231193_1*i*3"/>
  <p:tag name="KSO_WM_TEMPLATE_CATEGORY" val="custom"/>
  <p:tag name="KSO_WM_TEMPLATE_INDEX" val="20231193"/>
  <p:tag name="KSO_WM_UNIT_LAYERLEVEL" val="1"/>
  <p:tag name="KSO_WM_TAG_VERSION" val="3.0"/>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20.xml><?xml version="1.0" encoding="utf-8"?>
<p:tagLst xmlns:p="http://schemas.openxmlformats.org/presentationml/2006/main">
  <p:tag name="KSO_WM_BEAUTIFY_FLAG" val="#wm#"/>
  <p:tag name="KSO_WM_TEMPLATE_CATEGORY" val="custom"/>
  <p:tag name="KSO_WM_TEMPLATE_MASTER_TYPE" val="0"/>
  <p:tag name="KSO_WM_TEMPLATE_COLOR_TYPE" val="0"/>
  <p:tag name="KSO_WM_SLIDE_TYPE" val="text"/>
  <p:tag name="KSO_WM_SLIDE_SUBTYPE" val="picTxt"/>
  <p:tag name="KSO_WM_SLIDE_SIZE" val="518.6*263.65"/>
  <p:tag name="KSO_WM_SLIDE_POSITION" val="66.35*220.1"/>
  <p:tag name="KSO_WM_SLIDE_LAYOUT" val="a_b_d_h"/>
  <p:tag name="KSO_WM_SLIDE_LAYOUT_CNT" val="1_1_1_1"/>
  <p:tag name="KSO_WM_TEMPLATE_INDEX" val="20231193"/>
  <p:tag name="KSO_WM_TEMPLATE_SUBCATEGORY" val="0"/>
  <p:tag name="KSO_WM_SLIDE_INDEX" val="1"/>
  <p:tag name="KSO_WM_TAG_VERSION" val="3.0"/>
  <p:tag name="KSO_WM_SLIDE_ID" val="custom20231193_1"/>
  <p:tag name="KSO_WM_SLIDE_ITEM_CNT" val="1"/>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commondata" val="eyJjb3VudCI6MiwiaGRpZCI6ImI2NTg1NTNmYzNlZWEyYzJkMDI0OTlhZWI2MzNhODQ0IiwidXNlckNvdW50IjoyfQ=="/>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2282</Words>
  <Application>WPS 演示</Application>
  <PresentationFormat>宽屏</PresentationFormat>
  <Paragraphs>150</Paragraphs>
  <Slides>17</Slides>
  <Notes>1</Notes>
  <HiddenSlides>1</HiddenSlides>
  <MMClips>0</MMClips>
  <ScaleCrop>false</ScaleCrop>
  <HeadingPairs>
    <vt:vector size="6" baseType="variant">
      <vt:variant>
        <vt:lpstr>已用的字体</vt:lpstr>
      </vt:variant>
      <vt:variant>
        <vt:i4>12</vt:i4>
      </vt:variant>
      <vt:variant>
        <vt:lpstr>主题</vt:lpstr>
      </vt:variant>
      <vt:variant>
        <vt:i4>2</vt:i4>
      </vt:variant>
      <vt:variant>
        <vt:lpstr>幻灯片标题</vt:lpstr>
      </vt:variant>
      <vt:variant>
        <vt:i4>17</vt:i4>
      </vt:variant>
    </vt:vector>
  </HeadingPairs>
  <TitlesOfParts>
    <vt:vector size="31" baseType="lpstr">
      <vt:lpstr>Arial</vt:lpstr>
      <vt:lpstr>宋体</vt:lpstr>
      <vt:lpstr>Wingdings</vt:lpstr>
      <vt:lpstr>思源黑体 CN Regular</vt:lpstr>
      <vt:lpstr>思源黑体 CN Heavy</vt:lpstr>
      <vt:lpstr>黑体</vt:lpstr>
      <vt:lpstr>微软雅黑</vt:lpstr>
      <vt:lpstr>Arial Unicode MS</vt:lpstr>
      <vt:lpstr>Calibri</vt:lpstr>
      <vt:lpstr>等线</vt:lpstr>
      <vt:lpstr>思源黑体 CN Medium</vt:lpstr>
      <vt:lpstr>等线 Light</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单击此处添加标题</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lu yiyuan</dc:creator>
  <cp:lastModifiedBy>落羽</cp:lastModifiedBy>
  <cp:revision>8</cp:revision>
  <dcterms:created xsi:type="dcterms:W3CDTF">2022-09-26T02:26:00Z</dcterms:created>
  <dcterms:modified xsi:type="dcterms:W3CDTF">2023-12-25T11:50:12Z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2052-12.1.0.15990</vt:lpwstr>
  </property>
  <property fmtid="{D5CDD505-2E9C-101B-9397-08002B2CF9AE}" pid="3" name="KSOTemplateUUID">
    <vt:lpwstr>v1.0_mb_wrdTHIhbAm/FSGUQ3c+icA==</vt:lpwstr>
  </property>
  <property fmtid="{D5CDD505-2E9C-101B-9397-08002B2CF9AE}" pid="4" name="ICV">
    <vt:lpwstr>65F7C73231A84380950352E9532D5322_11</vt:lpwstr>
  </property>
</Properties>
</file>

<file path=docProps/thumbnail.jpeg>
</file>